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0" r:id="rId7"/>
    <p:sldId id="262" r:id="rId8"/>
    <p:sldId id="263" r:id="rId9"/>
    <p:sldId id="264" r:id="rId10"/>
    <p:sldId id="265" r:id="rId11"/>
    <p:sldId id="268" r:id="rId12"/>
    <p:sldId id="269" r:id="rId13"/>
    <p:sldId id="270" r:id="rId14"/>
    <p:sldId id="266" r:id="rId15"/>
    <p:sldId id="267" r:id="rId16"/>
    <p:sldId id="290" r:id="rId17"/>
    <p:sldId id="279" r:id="rId18"/>
    <p:sldId id="280" r:id="rId19"/>
    <p:sldId id="271" r:id="rId20"/>
    <p:sldId id="281" r:id="rId21"/>
    <p:sldId id="282" r:id="rId22"/>
    <p:sldId id="283" r:id="rId23"/>
    <p:sldId id="284" r:id="rId24"/>
    <p:sldId id="285" r:id="rId25"/>
    <p:sldId id="286" r:id="rId26"/>
    <p:sldId id="287" r:id="rId27"/>
    <p:sldId id="274" r:id="rId28"/>
    <p:sldId id="275" r:id="rId29"/>
    <p:sldId id="273" r:id="rId30"/>
    <p:sldId id="276" r:id="rId31"/>
    <p:sldId id="277" r:id="rId32"/>
    <p:sldId id="288" r:id="rId33"/>
    <p:sldId id="291" r:id="rId34"/>
    <p:sldId id="28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5/29/2025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5/29/2025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5/29/2025</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5/29/2025</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5/29/2025</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5/29/2025</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5/29/2025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nida.nih.gov/research-topics/heroi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nida.nih.gov/research-topics/opioids#opioids" TargetMode="External"/><Relationship Id="rId2" Type="http://schemas.openxmlformats.org/officeDocument/2006/relationships/hyperlink" Target="https://www.niaaa.nih.gov/alcohols-effects-health/alcohol-topics-z/alcohol-facts-and-statistics/alcohol-related-emergencies-and-deaths-united-states" TargetMode="External"/><Relationship Id="rId1" Type="http://schemas.openxmlformats.org/officeDocument/2006/relationships/slideLayout" Target="../slideLayouts/slideLayout2.xml"/><Relationship Id="rId5" Type="http://schemas.openxmlformats.org/officeDocument/2006/relationships/hyperlink" Target="https://www.mayoclinic.org/diseases-conditions/alcohol-use-disorder/symptoms-causes/syc-20369243" TargetMode="External"/><Relationship Id="rId4" Type="http://schemas.openxmlformats.org/officeDocument/2006/relationships/hyperlink" Target="https://www.wikiwand.com/en/articles/United_States_drug_overdose_death_rates_and_totals_over_time"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mailto:Jonathan.sanders@rehab.alabam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3703-14A0-546C-79DA-FA6C92FFA0F3}"/>
              </a:ext>
            </a:extLst>
          </p:cNvPr>
          <p:cNvSpPr>
            <a:spLocks noGrp="1"/>
          </p:cNvSpPr>
          <p:nvPr>
            <p:ph type="ctrTitle"/>
          </p:nvPr>
        </p:nvSpPr>
        <p:spPr>
          <a:xfrm>
            <a:off x="2158760" y="1657362"/>
            <a:ext cx="7874479" cy="2698976"/>
          </a:xfrm>
        </p:spPr>
        <p:txBody>
          <a:bodyPr>
            <a:noAutofit/>
          </a:bodyPr>
          <a:lstStyle/>
          <a:p>
            <a:pPr algn="ctr"/>
            <a:r>
              <a:rPr lang="en-US" sz="4400" dirty="0"/>
              <a:t>Hope and Recovery: Understanding Substance Use Disorders and the Vocational Rehabilitation Process</a:t>
            </a:r>
          </a:p>
        </p:txBody>
      </p:sp>
      <p:sp>
        <p:nvSpPr>
          <p:cNvPr id="3" name="Subtitle 2">
            <a:extLst>
              <a:ext uri="{FF2B5EF4-FFF2-40B4-BE49-F238E27FC236}">
                <a16:creationId xmlns:a16="http://schemas.microsoft.com/office/drawing/2014/main" id="{51474412-C133-9D92-7592-176DE123619E}"/>
              </a:ext>
            </a:extLst>
          </p:cNvPr>
          <p:cNvSpPr>
            <a:spLocks noGrp="1"/>
          </p:cNvSpPr>
          <p:nvPr>
            <p:ph type="subTitle" idx="1"/>
          </p:nvPr>
        </p:nvSpPr>
        <p:spPr>
          <a:xfrm>
            <a:off x="1371599" y="4667371"/>
            <a:ext cx="9448800" cy="685800"/>
          </a:xfrm>
        </p:spPr>
        <p:txBody>
          <a:bodyPr/>
          <a:lstStyle/>
          <a:p>
            <a:pPr algn="ctr"/>
            <a:r>
              <a:rPr lang="en-US" dirty="0"/>
              <a:t>By Jonathan D. Sanders MS, CRC, LPC</a:t>
            </a:r>
          </a:p>
        </p:txBody>
      </p:sp>
    </p:spTree>
    <p:extLst>
      <p:ext uri="{BB962C8B-B14F-4D97-AF65-F5344CB8AC3E}">
        <p14:creationId xmlns:p14="http://schemas.microsoft.com/office/powerpoint/2010/main" val="10318722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6766-A0AC-313C-E9A7-5E83D5551B9A}"/>
              </a:ext>
            </a:extLst>
          </p:cNvPr>
          <p:cNvSpPr>
            <a:spLocks noGrp="1"/>
          </p:cNvSpPr>
          <p:nvPr>
            <p:ph type="title"/>
          </p:nvPr>
        </p:nvSpPr>
        <p:spPr>
          <a:xfrm>
            <a:off x="2895600" y="764373"/>
            <a:ext cx="8610600" cy="1293028"/>
          </a:xfrm>
        </p:spPr>
        <p:txBody>
          <a:bodyPr>
            <a:normAutofit/>
          </a:bodyPr>
          <a:lstStyle/>
          <a:p>
            <a:endParaRPr lang="en-US" dirty="0"/>
          </a:p>
        </p:txBody>
      </p:sp>
      <p:sp>
        <p:nvSpPr>
          <p:cNvPr id="3" name="Content Placeholder 2">
            <a:extLst>
              <a:ext uri="{FF2B5EF4-FFF2-40B4-BE49-F238E27FC236}">
                <a16:creationId xmlns:a16="http://schemas.microsoft.com/office/drawing/2014/main" id="{2B458774-DDFF-2FEA-0530-715297732A9F}"/>
              </a:ext>
            </a:extLst>
          </p:cNvPr>
          <p:cNvSpPr>
            <a:spLocks noGrp="1"/>
          </p:cNvSpPr>
          <p:nvPr>
            <p:ph idx="1"/>
          </p:nvPr>
        </p:nvSpPr>
        <p:spPr>
          <a:xfrm>
            <a:off x="6172359" y="337003"/>
            <a:ext cx="5816600" cy="5454312"/>
          </a:xfrm>
        </p:spPr>
        <p:txBody>
          <a:bodyPr>
            <a:noAutofit/>
          </a:bodyPr>
          <a:lstStyle/>
          <a:p>
            <a:r>
              <a:rPr lang="en-US" sz="1700" b="1" i="1" kern="100" dirty="0">
                <a:effectLst/>
                <a:ea typeface="Aptos" panose="020B0004020202020204" pitchFamily="34" charset="0"/>
                <a:cs typeface="Times New Roman" panose="02020603050405020304" pitchFamily="18" charset="0"/>
              </a:rPr>
              <a:t>Adults Ages 18 and Older</a:t>
            </a:r>
            <a:br>
              <a:rPr lang="en-US" sz="1700" kern="100" dirty="0">
                <a:effectLst/>
                <a:ea typeface="Aptos" panose="020B0004020202020204" pitchFamily="34" charset="0"/>
                <a:cs typeface="Times New Roman" panose="02020603050405020304" pitchFamily="18" charset="0"/>
              </a:rPr>
            </a:br>
            <a:r>
              <a:rPr lang="en-US" sz="1700" kern="100" dirty="0">
                <a:effectLst/>
                <a:ea typeface="Aptos" panose="020B0004020202020204" pitchFamily="34" charset="0"/>
                <a:cs typeface="Times New Roman" panose="02020603050405020304" pitchFamily="18" charset="0"/>
              </a:rPr>
              <a:t>According to the 2023 NSDUH, 218.7 million adults ages 18 and older (84.9% in this age group) reported that they drank alcohol at some point in their lifetime.</a:t>
            </a:r>
            <a:r>
              <a:rPr lang="en-US" sz="1700" kern="100" baseline="30000" dirty="0">
                <a:effectLst/>
                <a:ea typeface="Aptos" panose="020B0004020202020204" pitchFamily="34" charset="0"/>
                <a:cs typeface="Times New Roman" panose="02020603050405020304" pitchFamily="18" charset="0"/>
              </a:rPr>
              <a:t>1,2</a:t>
            </a:r>
            <a:r>
              <a:rPr lang="en-US" sz="1700" kern="100" dirty="0">
                <a:effectLst/>
                <a:ea typeface="Aptos" panose="020B0004020202020204" pitchFamily="34" charset="0"/>
                <a:cs typeface="Times New Roman" panose="02020603050405020304" pitchFamily="18" charset="0"/>
              </a:rPr>
              <a:t> This includes:</a:t>
            </a:r>
            <a:br>
              <a:rPr lang="en-US" sz="1700" kern="100" dirty="0">
                <a:effectLst/>
                <a:ea typeface="Aptos" panose="020B0004020202020204" pitchFamily="34" charset="0"/>
                <a:cs typeface="Times New Roman" panose="02020603050405020304" pitchFamily="18" charset="0"/>
              </a:rPr>
            </a:br>
            <a:r>
              <a:rPr lang="en-US" sz="1700" kern="100" dirty="0">
                <a:effectLst/>
                <a:ea typeface="Aptos" panose="020B0004020202020204" pitchFamily="34" charset="0"/>
                <a:cs typeface="Times New Roman" panose="02020603050405020304" pitchFamily="18" charset="0"/>
              </a:rPr>
              <a:t> </a:t>
            </a:r>
            <a:br>
              <a:rPr lang="en-US" sz="1700" kern="100" dirty="0">
                <a:effectLst/>
                <a:ea typeface="Aptos" panose="020B0004020202020204" pitchFamily="34" charset="0"/>
                <a:cs typeface="Times New Roman" panose="02020603050405020304" pitchFamily="18" charset="0"/>
              </a:rPr>
            </a:br>
            <a:r>
              <a:rPr lang="en-US" sz="1700" kern="100" dirty="0">
                <a:effectLst/>
                <a:ea typeface="Aptos" panose="020B0004020202020204" pitchFamily="34" charset="0"/>
                <a:cs typeface="Times New Roman" panose="02020603050405020304" pitchFamily="18" charset="0"/>
              </a:rPr>
              <a:t>108.6 million men ages 18 and older (86.6% in this age group)</a:t>
            </a:r>
            <a:r>
              <a:rPr lang="en-US" sz="1700" kern="100" baseline="30000" dirty="0">
                <a:effectLst/>
                <a:ea typeface="Aptos" panose="020B0004020202020204" pitchFamily="34" charset="0"/>
                <a:cs typeface="Times New Roman" panose="02020603050405020304" pitchFamily="18" charset="0"/>
              </a:rPr>
              <a:t>1,2</a:t>
            </a:r>
            <a:br>
              <a:rPr lang="en-US" sz="1700" kern="100" dirty="0">
                <a:effectLst/>
                <a:ea typeface="Aptos" panose="020B0004020202020204" pitchFamily="34" charset="0"/>
                <a:cs typeface="Times New Roman" panose="02020603050405020304" pitchFamily="18" charset="0"/>
              </a:rPr>
            </a:br>
            <a:r>
              <a:rPr lang="en-US" sz="1700" kern="100" dirty="0">
                <a:effectLst/>
                <a:ea typeface="Aptos" panose="020B0004020202020204" pitchFamily="34" charset="0"/>
                <a:cs typeface="Times New Roman" panose="02020603050405020304" pitchFamily="18" charset="0"/>
              </a:rPr>
              <a:t>110.1 million women ages 18 and older (83.3% in this age group)</a:t>
            </a:r>
            <a:r>
              <a:rPr lang="en-US" sz="1700" kern="100" baseline="30000" dirty="0">
                <a:effectLst/>
                <a:ea typeface="Aptos" panose="020B0004020202020204" pitchFamily="34" charset="0"/>
                <a:cs typeface="Times New Roman" panose="02020603050405020304" pitchFamily="18" charset="0"/>
              </a:rPr>
              <a:t>1,2</a:t>
            </a:r>
            <a:br>
              <a:rPr lang="en-US" sz="1700" kern="100" dirty="0">
                <a:effectLst/>
                <a:ea typeface="Aptos" panose="020B0004020202020204" pitchFamily="34" charset="0"/>
                <a:cs typeface="Times New Roman" panose="02020603050405020304" pitchFamily="18" charset="0"/>
              </a:rPr>
            </a:br>
            <a:r>
              <a:rPr lang="en-US" sz="1700" kern="100" dirty="0">
                <a:effectLst/>
                <a:ea typeface="Aptos" panose="020B0004020202020204" pitchFamily="34" charset="0"/>
                <a:cs typeface="Times New Roman" panose="02020603050405020304" pitchFamily="18" charset="0"/>
              </a:rPr>
              <a:t>847,000 American Indian or Alaska Native adults ages 18 and older (76.7% in this age group)</a:t>
            </a:r>
            <a:r>
              <a:rPr lang="en-US" sz="1700" kern="100" baseline="30000" dirty="0">
                <a:effectLst/>
                <a:ea typeface="Aptos" panose="020B0004020202020204" pitchFamily="34" charset="0"/>
                <a:cs typeface="Times New Roman" panose="02020603050405020304" pitchFamily="18" charset="0"/>
              </a:rPr>
              <a:t>1,2</a:t>
            </a:r>
            <a:br>
              <a:rPr lang="en-US" sz="1700" kern="100" dirty="0">
                <a:effectLst/>
                <a:ea typeface="Aptos" panose="020B0004020202020204" pitchFamily="34" charset="0"/>
                <a:cs typeface="Times New Roman" panose="02020603050405020304" pitchFamily="18" charset="0"/>
              </a:rPr>
            </a:br>
            <a:r>
              <a:rPr lang="en-US" sz="1700" kern="100" dirty="0">
                <a:effectLst/>
                <a:ea typeface="Aptos" panose="020B0004020202020204" pitchFamily="34" charset="0"/>
                <a:cs typeface="Times New Roman" panose="02020603050405020304" pitchFamily="18" charset="0"/>
              </a:rPr>
              <a:t>10.7 million Asian adults ages 18 and older (66.8% in this age group)</a:t>
            </a:r>
            <a:r>
              <a:rPr lang="en-US" sz="1700" kern="100" baseline="30000" dirty="0">
                <a:effectLst/>
                <a:ea typeface="Aptos" panose="020B0004020202020204" pitchFamily="34" charset="0"/>
                <a:cs typeface="Times New Roman" panose="02020603050405020304" pitchFamily="18" charset="0"/>
              </a:rPr>
              <a:t>1,2</a:t>
            </a:r>
            <a:br>
              <a:rPr lang="en-US" sz="1700" kern="100" dirty="0">
                <a:effectLst/>
                <a:ea typeface="Aptos" panose="020B0004020202020204" pitchFamily="34" charset="0"/>
                <a:cs typeface="Times New Roman" panose="02020603050405020304" pitchFamily="18" charset="0"/>
              </a:rPr>
            </a:br>
            <a:r>
              <a:rPr lang="en-US" sz="1700" kern="100" dirty="0">
                <a:effectLst/>
                <a:ea typeface="Aptos" panose="020B0004020202020204" pitchFamily="34" charset="0"/>
                <a:cs typeface="Times New Roman" panose="02020603050405020304" pitchFamily="18" charset="0"/>
              </a:rPr>
              <a:t>24.0 million Black or African American adults ages 18 and older (76.9% in this age group)</a:t>
            </a:r>
            <a:r>
              <a:rPr lang="en-US" sz="1700" kern="100" baseline="30000" dirty="0">
                <a:effectLst/>
                <a:ea typeface="Aptos" panose="020B0004020202020204" pitchFamily="34" charset="0"/>
                <a:cs typeface="Times New Roman" panose="02020603050405020304" pitchFamily="18" charset="0"/>
              </a:rPr>
              <a:t>1,2</a:t>
            </a:r>
            <a:br>
              <a:rPr lang="en-US" sz="1700" kern="100" dirty="0">
                <a:effectLst/>
                <a:ea typeface="Aptos" panose="020B0004020202020204" pitchFamily="34" charset="0"/>
                <a:cs typeface="Times New Roman" panose="02020603050405020304" pitchFamily="18" charset="0"/>
              </a:rPr>
            </a:br>
            <a:r>
              <a:rPr lang="en-US" sz="1700" kern="100" dirty="0">
                <a:effectLst/>
                <a:ea typeface="Aptos" panose="020B0004020202020204" pitchFamily="34" charset="0"/>
                <a:cs typeface="Times New Roman" panose="02020603050405020304" pitchFamily="18" charset="0"/>
              </a:rPr>
              <a:t>141.3 million White adults ages 18 and older (89.7% in this age group)</a:t>
            </a:r>
            <a:r>
              <a:rPr lang="en-US" sz="1700" kern="100" baseline="30000" dirty="0">
                <a:effectLst/>
                <a:ea typeface="Aptos" panose="020B0004020202020204" pitchFamily="34" charset="0"/>
                <a:cs typeface="Times New Roman" panose="02020603050405020304" pitchFamily="18" charset="0"/>
              </a:rPr>
              <a:t>1,2</a:t>
            </a:r>
            <a:br>
              <a:rPr lang="en-US" sz="1700" kern="100" dirty="0">
                <a:effectLst/>
                <a:ea typeface="Aptos" panose="020B0004020202020204" pitchFamily="34" charset="0"/>
                <a:cs typeface="Times New Roman" panose="02020603050405020304" pitchFamily="18" charset="0"/>
              </a:rPr>
            </a:br>
            <a:r>
              <a:rPr lang="en-US" sz="1700" kern="100" dirty="0">
                <a:effectLst/>
                <a:ea typeface="Aptos" panose="020B0004020202020204" pitchFamily="34" charset="0"/>
                <a:cs typeface="Times New Roman" panose="02020603050405020304" pitchFamily="18" charset="0"/>
              </a:rPr>
              <a:t>4.7 million adults of two or more races ages 18 and older (89.6% in this age group)</a:t>
            </a:r>
            <a:r>
              <a:rPr lang="en-US" sz="1700" kern="100" baseline="30000" dirty="0">
                <a:effectLst/>
                <a:ea typeface="Aptos" panose="020B0004020202020204" pitchFamily="34" charset="0"/>
                <a:cs typeface="Times New Roman" panose="02020603050405020304" pitchFamily="18" charset="0"/>
              </a:rPr>
              <a:t>1,2</a:t>
            </a:r>
            <a:br>
              <a:rPr lang="en-US" sz="1700" kern="100" dirty="0">
                <a:effectLst/>
                <a:ea typeface="Aptos" panose="020B0004020202020204" pitchFamily="34" charset="0"/>
                <a:cs typeface="Times New Roman" panose="02020603050405020304" pitchFamily="18" charset="0"/>
              </a:rPr>
            </a:br>
            <a:r>
              <a:rPr lang="en-US" sz="1700" kern="100" dirty="0">
                <a:effectLst/>
                <a:ea typeface="Aptos" panose="020B0004020202020204" pitchFamily="34" charset="0"/>
                <a:cs typeface="Times New Roman" panose="02020603050405020304" pitchFamily="18" charset="0"/>
              </a:rPr>
              <a:t>36.4 million Hispanic or Latino adults ages 18 and older (80.1% in this age group)</a:t>
            </a:r>
            <a:r>
              <a:rPr lang="en-US" sz="1700" kern="100" baseline="30000" dirty="0">
                <a:effectLst/>
                <a:ea typeface="Aptos" panose="020B0004020202020204" pitchFamily="34" charset="0"/>
                <a:cs typeface="Times New Roman" panose="02020603050405020304" pitchFamily="18" charset="0"/>
              </a:rPr>
              <a:t>1,2</a:t>
            </a:r>
            <a:br>
              <a:rPr lang="en-US" sz="1700" kern="100" dirty="0">
                <a:effectLst/>
                <a:ea typeface="Aptos" panose="020B0004020202020204" pitchFamily="34" charset="0"/>
                <a:cs typeface="Times New Roman" panose="02020603050405020304" pitchFamily="18" charset="0"/>
              </a:rPr>
            </a:br>
            <a:r>
              <a:rPr lang="en-US" sz="1700" kern="100" dirty="0">
                <a:effectLst/>
                <a:ea typeface="Aptos" panose="020B0004020202020204" pitchFamily="34" charset="0"/>
                <a:cs typeface="Times New Roman" panose="02020603050405020304" pitchFamily="18" charset="0"/>
              </a:rPr>
              <a:t>Estimates for Native Hawaiian or other Pacific Islander adults ages 18 and older were not presented because they were based on a relatively small number of respondents or had a large margin of error.</a:t>
            </a:r>
            <a:r>
              <a:rPr lang="en-US" sz="1700" kern="100" baseline="30000" dirty="0">
                <a:effectLst/>
                <a:ea typeface="Aptos" panose="020B0004020202020204" pitchFamily="34" charset="0"/>
                <a:cs typeface="Times New Roman" panose="02020603050405020304" pitchFamily="18" charset="0"/>
              </a:rPr>
              <a:t>1,2</a:t>
            </a:r>
            <a:br>
              <a:rPr lang="en-US" sz="1700" kern="100" dirty="0">
                <a:effectLst/>
                <a:ea typeface="Aptos" panose="020B0004020202020204" pitchFamily="34" charset="0"/>
                <a:cs typeface="Times New Roman" panose="02020603050405020304" pitchFamily="18" charset="0"/>
              </a:rPr>
            </a:br>
            <a:endParaRPr lang="en-US" sz="1700" dirty="0"/>
          </a:p>
        </p:txBody>
      </p:sp>
      <p:pic>
        <p:nvPicPr>
          <p:cNvPr id="4" name="Picture 3">
            <a:extLst>
              <a:ext uri="{FF2B5EF4-FFF2-40B4-BE49-F238E27FC236}">
                <a16:creationId xmlns:a16="http://schemas.microsoft.com/office/drawing/2014/main" id="{595DE481-65A6-1DCF-6AE5-5F6848DB8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46763" y="1971137"/>
            <a:ext cx="4975733" cy="4055222"/>
          </a:xfrm>
          <a:prstGeom prst="rect">
            <a:avLst/>
          </a:prstGeom>
          <a:noFill/>
        </p:spPr>
      </p:pic>
    </p:spTree>
    <p:extLst>
      <p:ext uri="{BB962C8B-B14F-4D97-AF65-F5344CB8AC3E}">
        <p14:creationId xmlns:p14="http://schemas.microsoft.com/office/powerpoint/2010/main" val="2467752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1C4D-DDFA-D186-EBD4-84F9E695252B}"/>
              </a:ext>
            </a:extLst>
          </p:cNvPr>
          <p:cNvSpPr>
            <a:spLocks noGrp="1"/>
          </p:cNvSpPr>
          <p:nvPr>
            <p:ph type="title"/>
          </p:nvPr>
        </p:nvSpPr>
        <p:spPr>
          <a:xfrm>
            <a:off x="1790700" y="755746"/>
            <a:ext cx="8610600" cy="1293028"/>
          </a:xfrm>
        </p:spPr>
        <p:txBody>
          <a:bodyPr/>
          <a:lstStyle/>
          <a:p>
            <a:pPr algn="ctr"/>
            <a:r>
              <a:rPr lang="en-US" dirty="0"/>
              <a:t>opioids</a:t>
            </a:r>
          </a:p>
        </p:txBody>
      </p:sp>
      <p:sp>
        <p:nvSpPr>
          <p:cNvPr id="3" name="Content Placeholder 2">
            <a:extLst>
              <a:ext uri="{FF2B5EF4-FFF2-40B4-BE49-F238E27FC236}">
                <a16:creationId xmlns:a16="http://schemas.microsoft.com/office/drawing/2014/main" id="{9D181069-B953-4BCD-CB04-38AEFD1A1B57}"/>
              </a:ext>
            </a:extLst>
          </p:cNvPr>
          <p:cNvSpPr>
            <a:spLocks noGrp="1"/>
          </p:cNvSpPr>
          <p:nvPr>
            <p:ph idx="1"/>
          </p:nvPr>
        </p:nvSpPr>
        <p:spPr>
          <a:xfrm>
            <a:off x="625415" y="2048774"/>
            <a:ext cx="10820400" cy="4024125"/>
          </a:xfrm>
        </p:spPr>
        <p:txBody>
          <a:bodyPr>
            <a:noAutofit/>
          </a:bodyPr>
          <a:lstStyle/>
          <a:p>
            <a:pPr marL="0" indent="0">
              <a:buNone/>
            </a:pPr>
            <a:r>
              <a:rPr lang="en-US" sz="1400" dirty="0"/>
              <a:t>What are they?</a:t>
            </a:r>
          </a:p>
          <a:p>
            <a:pPr marL="0" indent="0">
              <a:buNone/>
            </a:pPr>
            <a:endParaRPr lang="en-US" sz="1400" dirty="0"/>
          </a:p>
          <a:p>
            <a:pPr algn="l"/>
            <a:r>
              <a:rPr lang="en-US" sz="1400" b="0" i="0" dirty="0">
                <a:effectLst/>
              </a:rPr>
              <a:t>Opioids are a class of natural, semi-synthetic, and synthetic drugs that include both prescription medications and illegal drugs like </a:t>
            </a:r>
            <a:r>
              <a:rPr lang="en-US" sz="1400" b="0" i="0" u="sng" dirty="0">
                <a:effectLst/>
                <a:hlinkClick r:id="rId2">
                  <a:extLst>
                    <a:ext uri="{A12FA001-AC4F-418D-AE19-62706E023703}">
                      <ahyp:hlinkClr xmlns:ahyp="http://schemas.microsoft.com/office/drawing/2018/hyperlinkcolor" val="tx"/>
                    </a:ext>
                  </a:extLst>
                </a:hlinkClick>
              </a:rPr>
              <a:t>heroin</a:t>
            </a:r>
            <a:r>
              <a:rPr lang="en-US" sz="1400" b="0" i="0" dirty="0">
                <a:effectLst/>
              </a:rPr>
              <a:t>. Prescription medications such as oxycodone (OxyContin</a:t>
            </a:r>
            <a:r>
              <a:rPr lang="en-US" sz="1400" b="0" i="0" baseline="30000" dirty="0">
                <a:effectLst/>
              </a:rPr>
              <a:t>®</a:t>
            </a:r>
            <a:r>
              <a:rPr lang="en-US" sz="1400" b="0" i="0" dirty="0">
                <a:effectLst/>
              </a:rPr>
              <a:t>), hydrocodone (Vicodin</a:t>
            </a:r>
            <a:r>
              <a:rPr lang="en-US" sz="1400" b="0" i="0" baseline="30000" dirty="0">
                <a:effectLst/>
              </a:rPr>
              <a:t>®</a:t>
            </a:r>
            <a:r>
              <a:rPr lang="en-US" sz="1400" b="0" i="0" dirty="0">
                <a:effectLst/>
              </a:rPr>
              <a:t>), morphine, codeine, fentanyl, and others are mainly used for the treatment of pain. They can also help treat cough or diarrhea. However, like illegal opioids, prescription opioids can be addictive, particularly if they are misused.</a:t>
            </a:r>
          </a:p>
          <a:p>
            <a:pPr algn="l"/>
            <a:r>
              <a:rPr lang="en-US" sz="1400" b="1" i="0" dirty="0">
                <a:effectLst/>
              </a:rPr>
              <a:t>Natural opioids</a:t>
            </a:r>
            <a:r>
              <a:rPr lang="en-US" sz="1400" b="0" i="0" dirty="0">
                <a:effectLst/>
              </a:rPr>
              <a:t>, such as morphine, codeine, opium, and thebaine are made from the seed pods of the opium poppy plant.  These natural substances are also known as opiates.</a:t>
            </a:r>
          </a:p>
          <a:p>
            <a:pPr algn="l"/>
            <a:r>
              <a:rPr lang="en-US" sz="1400" b="1" i="0" dirty="0">
                <a:effectLst/>
              </a:rPr>
              <a:t>Semi-synthetic opioids</a:t>
            </a:r>
            <a:r>
              <a:rPr lang="en-US" sz="1400" b="0" i="0" dirty="0">
                <a:effectLst/>
              </a:rPr>
              <a:t>, such as heroin and the pain relievers oxycodone, hydrocodone, and oxymorphone, are made in laboratories by chemically processing natural opioids.</a:t>
            </a:r>
          </a:p>
          <a:p>
            <a:pPr algn="l"/>
            <a:r>
              <a:rPr lang="en-US" sz="1400" b="1" i="0" dirty="0">
                <a:effectLst/>
              </a:rPr>
              <a:t>Synthetic opioids,</a:t>
            </a:r>
            <a:r>
              <a:rPr lang="en-US" sz="1400" b="0" i="0" dirty="0">
                <a:effectLst/>
              </a:rPr>
              <a:t> such as fentanyl are manufactured entirely in laboratories, with no natural ingredients.</a:t>
            </a:r>
            <a:r>
              <a:rPr lang="en-US" sz="1400" b="0" i="0" baseline="30000" dirty="0">
                <a:effectLst/>
              </a:rPr>
              <a:t>1</a:t>
            </a:r>
            <a:endParaRPr lang="en-US" sz="1400" b="0" i="0" dirty="0">
              <a:effectLst/>
            </a:endParaRPr>
          </a:p>
          <a:p>
            <a:pPr algn="l"/>
            <a:r>
              <a:rPr lang="en-US" sz="1400" b="0" i="0" dirty="0">
                <a:effectLst/>
              </a:rPr>
              <a:t>Opioids differ in their strength, or potency. For example, fentanyl is 50 to 100 times more potent than morphine.</a:t>
            </a:r>
            <a:r>
              <a:rPr lang="en-US" sz="1400" b="0" i="0" baseline="30000" dirty="0">
                <a:effectLst/>
              </a:rPr>
              <a:t>2</a:t>
            </a:r>
            <a:r>
              <a:rPr lang="en-US" sz="1400" b="0" i="0" dirty="0">
                <a:effectLst/>
              </a:rPr>
              <a:t>  This means that even small doses of fentanyl can be fatal. Fentanyl can be even more dangerous when it is mixed with other drugs. This can happen without the knowledge of the person taking them.</a:t>
            </a:r>
            <a:r>
              <a:rPr lang="en-US" sz="1400" b="0" i="0" baseline="30000" dirty="0">
                <a:effectLst/>
              </a:rPr>
              <a:t>3</a:t>
            </a:r>
            <a:endParaRPr lang="en-US" sz="1400" b="0" i="0" dirty="0">
              <a:effectLst/>
            </a:endParaRPr>
          </a:p>
          <a:p>
            <a:pPr marL="0" indent="0">
              <a:buNone/>
            </a:pPr>
            <a:endParaRPr lang="en-US" sz="1400" dirty="0"/>
          </a:p>
        </p:txBody>
      </p:sp>
    </p:spTree>
    <p:extLst>
      <p:ext uri="{BB962C8B-B14F-4D97-AF65-F5344CB8AC3E}">
        <p14:creationId xmlns:p14="http://schemas.microsoft.com/office/powerpoint/2010/main" val="3467558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61D32-30ED-EF52-215F-2CF54430E4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35178ED-925A-BC4F-8D22-71CE43BC7064}"/>
              </a:ext>
            </a:extLst>
          </p:cNvPr>
          <p:cNvPicPr>
            <a:picLocks noGrp="1" noChangeAspect="1"/>
          </p:cNvPicPr>
          <p:nvPr>
            <p:ph idx="1"/>
          </p:nvPr>
        </p:nvPicPr>
        <p:blipFill>
          <a:blip r:embed="rId2"/>
          <a:stretch>
            <a:fillRect/>
          </a:stretch>
        </p:blipFill>
        <p:spPr>
          <a:xfrm>
            <a:off x="1386483" y="1547379"/>
            <a:ext cx="3018234" cy="4024313"/>
          </a:xfrm>
          <a:prstGeom prst="rect">
            <a:avLst/>
          </a:prstGeom>
        </p:spPr>
      </p:pic>
      <p:pic>
        <p:nvPicPr>
          <p:cNvPr id="6" name="Picture 5">
            <a:extLst>
              <a:ext uri="{FF2B5EF4-FFF2-40B4-BE49-F238E27FC236}">
                <a16:creationId xmlns:a16="http://schemas.microsoft.com/office/drawing/2014/main" id="{A05678C9-C4EA-355E-2BE8-948FCB6B5A9C}"/>
              </a:ext>
            </a:extLst>
          </p:cNvPr>
          <p:cNvPicPr>
            <a:picLocks noChangeAspect="1"/>
          </p:cNvPicPr>
          <p:nvPr/>
        </p:nvPicPr>
        <p:blipFill>
          <a:blip r:embed="rId3"/>
          <a:stretch>
            <a:fillRect/>
          </a:stretch>
        </p:blipFill>
        <p:spPr>
          <a:xfrm>
            <a:off x="5913834" y="1688522"/>
            <a:ext cx="5221433" cy="3480955"/>
          </a:xfrm>
          <a:prstGeom prst="rect">
            <a:avLst/>
          </a:prstGeom>
        </p:spPr>
      </p:pic>
    </p:spTree>
    <p:extLst>
      <p:ext uri="{BB962C8B-B14F-4D97-AF65-F5344CB8AC3E}">
        <p14:creationId xmlns:p14="http://schemas.microsoft.com/office/powerpoint/2010/main" val="23071721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849E-3B34-25E0-FC66-1AA1EA32460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DAFBF52-F0AD-CA4B-3A26-67B328594849}"/>
              </a:ext>
            </a:extLst>
          </p:cNvPr>
          <p:cNvPicPr>
            <a:picLocks noGrp="1" noChangeAspect="1"/>
          </p:cNvPicPr>
          <p:nvPr>
            <p:ph idx="1"/>
          </p:nvPr>
        </p:nvPicPr>
        <p:blipFill>
          <a:blip r:embed="rId2"/>
          <a:stretch>
            <a:fillRect/>
          </a:stretch>
        </p:blipFill>
        <p:spPr>
          <a:xfrm>
            <a:off x="685800" y="555048"/>
            <a:ext cx="2438400" cy="1876425"/>
          </a:xfrm>
          <a:prstGeom prst="rect">
            <a:avLst/>
          </a:prstGeom>
        </p:spPr>
      </p:pic>
      <p:pic>
        <p:nvPicPr>
          <p:cNvPr id="5" name="Picture 4">
            <a:extLst>
              <a:ext uri="{FF2B5EF4-FFF2-40B4-BE49-F238E27FC236}">
                <a16:creationId xmlns:a16="http://schemas.microsoft.com/office/drawing/2014/main" id="{6349A3DE-6114-E301-525B-17AAB5A953E6}"/>
              </a:ext>
            </a:extLst>
          </p:cNvPr>
          <p:cNvPicPr>
            <a:picLocks noChangeAspect="1"/>
          </p:cNvPicPr>
          <p:nvPr/>
        </p:nvPicPr>
        <p:blipFill>
          <a:blip r:embed="rId3"/>
          <a:stretch>
            <a:fillRect/>
          </a:stretch>
        </p:blipFill>
        <p:spPr>
          <a:xfrm>
            <a:off x="9368703" y="431305"/>
            <a:ext cx="2258002" cy="2308858"/>
          </a:xfrm>
          <a:prstGeom prst="rect">
            <a:avLst/>
          </a:prstGeom>
        </p:spPr>
      </p:pic>
      <p:pic>
        <p:nvPicPr>
          <p:cNvPr id="6" name="Picture 5">
            <a:extLst>
              <a:ext uri="{FF2B5EF4-FFF2-40B4-BE49-F238E27FC236}">
                <a16:creationId xmlns:a16="http://schemas.microsoft.com/office/drawing/2014/main" id="{494599BF-D3B5-88C9-5C6A-A793D91EC1DD}"/>
              </a:ext>
            </a:extLst>
          </p:cNvPr>
          <p:cNvPicPr>
            <a:picLocks noChangeAspect="1"/>
          </p:cNvPicPr>
          <p:nvPr/>
        </p:nvPicPr>
        <p:blipFill>
          <a:blip r:embed="rId4"/>
          <a:stretch>
            <a:fillRect/>
          </a:stretch>
        </p:blipFill>
        <p:spPr>
          <a:xfrm>
            <a:off x="2843500" y="2608043"/>
            <a:ext cx="6494589" cy="3636970"/>
          </a:xfrm>
          <a:prstGeom prst="rect">
            <a:avLst/>
          </a:prstGeom>
        </p:spPr>
      </p:pic>
    </p:spTree>
    <p:extLst>
      <p:ext uri="{BB962C8B-B14F-4D97-AF65-F5344CB8AC3E}">
        <p14:creationId xmlns:p14="http://schemas.microsoft.com/office/powerpoint/2010/main" val="3254512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A785FA-C071-43A3-A397-53F110441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654D573-EC63-4874-BAA1-1F203B95BF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EA9B3E54-A511-7251-45AE-2D43D343E644}"/>
              </a:ext>
            </a:extLst>
          </p:cNvPr>
          <p:cNvSpPr>
            <a:spLocks noGrp="1"/>
          </p:cNvSpPr>
          <p:nvPr>
            <p:ph type="title"/>
          </p:nvPr>
        </p:nvSpPr>
        <p:spPr>
          <a:xfrm>
            <a:off x="685799" y="764373"/>
            <a:ext cx="3977639" cy="1600200"/>
          </a:xfrm>
        </p:spPr>
        <p:txBody>
          <a:bodyPr anchor="b">
            <a:normAutofit/>
          </a:bodyPr>
          <a:lstStyle/>
          <a:p>
            <a:pPr algn="ctr"/>
            <a:r>
              <a:rPr lang="en-US" sz="3200" dirty="0"/>
              <a:t>Opioids</a:t>
            </a:r>
          </a:p>
        </p:txBody>
      </p:sp>
      <p:sp>
        <p:nvSpPr>
          <p:cNvPr id="3" name="Content Placeholder 2">
            <a:extLst>
              <a:ext uri="{FF2B5EF4-FFF2-40B4-BE49-F238E27FC236}">
                <a16:creationId xmlns:a16="http://schemas.microsoft.com/office/drawing/2014/main" id="{30AA28CE-89BF-08EE-3BDC-756924FCEF54}"/>
              </a:ext>
            </a:extLst>
          </p:cNvPr>
          <p:cNvSpPr>
            <a:spLocks noGrp="1"/>
          </p:cNvSpPr>
          <p:nvPr>
            <p:ph idx="1"/>
          </p:nvPr>
        </p:nvSpPr>
        <p:spPr>
          <a:xfrm>
            <a:off x="685800" y="2364573"/>
            <a:ext cx="3977639" cy="3854112"/>
          </a:xfrm>
        </p:spPr>
        <p:txBody>
          <a:bodyPr>
            <a:normAutofit/>
          </a:bodyPr>
          <a:lstStyle/>
          <a:p>
            <a:r>
              <a:rPr lang="en-US" sz="1800" kern="100" dirty="0">
                <a:effectLst/>
                <a:ea typeface="Aptos" panose="020B0004020202020204" pitchFamily="34" charset="0"/>
                <a:cs typeface="Times New Roman" panose="02020603050405020304" pitchFamily="18" charset="0"/>
              </a:rPr>
              <a:t>In 2022, nearly 110,000 Americans died from drug overdoses. More than 81,000 of these deaths involved either prescription or illicit opioids and increase of approximately 400 percent over a decade. The vast majority, nearly 74,000, of these deaths involved the synthetic opioid fentanyl.</a:t>
            </a:r>
          </a:p>
          <a:p>
            <a:pPr marL="0" indent="0">
              <a:buNone/>
            </a:pPr>
            <a:endParaRPr lang="en-US" sz="1600" dirty="0"/>
          </a:p>
          <a:p>
            <a:pPr marL="0" indent="0">
              <a:buNone/>
            </a:pPr>
            <a:endParaRPr lang="en-US" sz="1600" dirty="0"/>
          </a:p>
        </p:txBody>
      </p:sp>
      <p:pic>
        <p:nvPicPr>
          <p:cNvPr id="5" name="Picture 4" descr="Chart, histogram&#10;&#10;AI-generated content may be incorrect.">
            <a:extLst>
              <a:ext uri="{FF2B5EF4-FFF2-40B4-BE49-F238E27FC236}">
                <a16:creationId xmlns:a16="http://schemas.microsoft.com/office/drawing/2014/main" id="{40AB847A-EAA2-68AC-1E97-A16498A3F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972699" y="1032343"/>
            <a:ext cx="6533501" cy="4900123"/>
          </a:xfrm>
          <a:prstGeom prst="rect">
            <a:avLst/>
          </a:prstGeom>
          <a:noFill/>
        </p:spPr>
      </p:pic>
    </p:spTree>
    <p:extLst>
      <p:ext uri="{BB962C8B-B14F-4D97-AF65-F5344CB8AC3E}">
        <p14:creationId xmlns:p14="http://schemas.microsoft.com/office/powerpoint/2010/main" val="27617044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BE14C-DF76-B383-0753-A2FE00DDB78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D203A9A-491C-8992-074A-84ED0CE87302}"/>
              </a:ext>
            </a:extLst>
          </p:cNvPr>
          <p:cNvPicPr>
            <a:picLocks noGrp="1" noChangeAspect="1"/>
          </p:cNvPicPr>
          <p:nvPr>
            <p:ph idx="1"/>
          </p:nvPr>
        </p:nvPicPr>
        <p:blipFill>
          <a:blip r:embed="rId2"/>
          <a:stretch>
            <a:fillRect/>
          </a:stretch>
        </p:blipFill>
        <p:spPr>
          <a:xfrm>
            <a:off x="2324053" y="1129120"/>
            <a:ext cx="7543894" cy="4599760"/>
          </a:xfrm>
          <a:prstGeom prst="rect">
            <a:avLst/>
          </a:prstGeom>
        </p:spPr>
      </p:pic>
    </p:spTree>
    <p:extLst>
      <p:ext uri="{BB962C8B-B14F-4D97-AF65-F5344CB8AC3E}">
        <p14:creationId xmlns:p14="http://schemas.microsoft.com/office/powerpoint/2010/main" val="26145848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BAB41-0D5D-9122-47FD-EC0FD819E64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D5DC18F-277C-34A6-5546-E998455D6D75}"/>
              </a:ext>
            </a:extLst>
          </p:cNvPr>
          <p:cNvPicPr>
            <a:picLocks noGrp="1" noChangeAspect="1"/>
          </p:cNvPicPr>
          <p:nvPr>
            <p:ph idx="1"/>
          </p:nvPr>
        </p:nvPicPr>
        <p:blipFill>
          <a:blip r:embed="rId2"/>
          <a:stretch>
            <a:fillRect/>
          </a:stretch>
        </p:blipFill>
        <p:spPr>
          <a:xfrm>
            <a:off x="2974794" y="307794"/>
            <a:ext cx="6242412" cy="6242412"/>
          </a:xfrm>
          <a:prstGeom prst="rect">
            <a:avLst/>
          </a:prstGeom>
        </p:spPr>
      </p:pic>
    </p:spTree>
    <p:extLst>
      <p:ext uri="{BB962C8B-B14F-4D97-AF65-F5344CB8AC3E}">
        <p14:creationId xmlns:p14="http://schemas.microsoft.com/office/powerpoint/2010/main" val="21059751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E3001-BC9D-CA8E-9C5A-0740DF279E82}"/>
              </a:ext>
            </a:extLst>
          </p:cNvPr>
          <p:cNvSpPr>
            <a:spLocks noGrp="1"/>
          </p:cNvSpPr>
          <p:nvPr>
            <p:ph type="title"/>
          </p:nvPr>
        </p:nvSpPr>
        <p:spPr>
          <a:xfrm>
            <a:off x="1713781" y="738493"/>
            <a:ext cx="8610600" cy="1293028"/>
          </a:xfrm>
        </p:spPr>
        <p:txBody>
          <a:bodyPr/>
          <a:lstStyle/>
          <a:p>
            <a:pPr algn="ctr"/>
            <a:r>
              <a:rPr lang="en-US" dirty="0"/>
              <a:t>So – what do people look like?</a:t>
            </a:r>
          </a:p>
        </p:txBody>
      </p:sp>
      <p:pic>
        <p:nvPicPr>
          <p:cNvPr id="4" name="Content Placeholder 3">
            <a:extLst>
              <a:ext uri="{FF2B5EF4-FFF2-40B4-BE49-F238E27FC236}">
                <a16:creationId xmlns:a16="http://schemas.microsoft.com/office/drawing/2014/main" id="{E2A4BD42-9EB0-9D45-2E4C-3A356D924910}"/>
              </a:ext>
            </a:extLst>
          </p:cNvPr>
          <p:cNvPicPr>
            <a:picLocks noGrp="1" noChangeAspect="1"/>
          </p:cNvPicPr>
          <p:nvPr>
            <p:ph idx="1"/>
          </p:nvPr>
        </p:nvPicPr>
        <p:blipFill>
          <a:blip r:embed="rId2"/>
          <a:stretch>
            <a:fillRect/>
          </a:stretch>
        </p:blipFill>
        <p:spPr>
          <a:xfrm>
            <a:off x="277799" y="2734420"/>
            <a:ext cx="6700093" cy="3509362"/>
          </a:xfrm>
          <a:prstGeom prst="rect">
            <a:avLst/>
          </a:prstGeom>
        </p:spPr>
      </p:pic>
      <p:pic>
        <p:nvPicPr>
          <p:cNvPr id="5" name="Picture 4">
            <a:extLst>
              <a:ext uri="{FF2B5EF4-FFF2-40B4-BE49-F238E27FC236}">
                <a16:creationId xmlns:a16="http://schemas.microsoft.com/office/drawing/2014/main" id="{2EDA919E-A684-720D-113E-60324A58BF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8351" y="1870306"/>
            <a:ext cx="4895850" cy="3265170"/>
          </a:xfrm>
          <a:prstGeom prst="rect">
            <a:avLst/>
          </a:prstGeom>
          <a:noFill/>
        </p:spPr>
      </p:pic>
    </p:spTree>
    <p:extLst>
      <p:ext uri="{BB962C8B-B14F-4D97-AF65-F5344CB8AC3E}">
        <p14:creationId xmlns:p14="http://schemas.microsoft.com/office/powerpoint/2010/main" val="9257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anim calcmode="lin" valueType="num">
                                      <p:cBhvr>
                                        <p:cTn id="19" dur="2000" fill="hold"/>
                                        <p:tgtEl>
                                          <p:spTgt spid="5"/>
                                        </p:tgtEl>
                                        <p:attrNameLst>
                                          <p:attrName>ppt_w</p:attrName>
                                        </p:attrNameLst>
                                      </p:cBhvr>
                                      <p:tavLst>
                                        <p:tav tm="0" fmla="#ppt_w*sin(2.5*pi*$)">
                                          <p:val>
                                            <p:fltVal val="0"/>
                                          </p:val>
                                        </p:tav>
                                        <p:tav tm="100000">
                                          <p:val>
                                            <p:fltVal val="1"/>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D497E-7E13-DF62-0C40-141AD209715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F8BD7BD-765E-426B-1113-FFFCCF2E935D}"/>
              </a:ext>
            </a:extLst>
          </p:cNvPr>
          <p:cNvPicPr>
            <a:picLocks noGrp="1" noChangeAspect="1"/>
          </p:cNvPicPr>
          <p:nvPr>
            <p:ph idx="1"/>
          </p:nvPr>
        </p:nvPicPr>
        <p:blipFill>
          <a:blip r:embed="rId2"/>
          <a:stretch>
            <a:fillRect/>
          </a:stretch>
        </p:blipFill>
        <p:spPr>
          <a:xfrm>
            <a:off x="308263" y="2678906"/>
            <a:ext cx="5647312" cy="3763530"/>
          </a:xfrm>
          <a:prstGeom prst="rect">
            <a:avLst/>
          </a:prstGeom>
        </p:spPr>
      </p:pic>
      <p:pic>
        <p:nvPicPr>
          <p:cNvPr id="6" name="Picture 5">
            <a:extLst>
              <a:ext uri="{FF2B5EF4-FFF2-40B4-BE49-F238E27FC236}">
                <a16:creationId xmlns:a16="http://schemas.microsoft.com/office/drawing/2014/main" id="{DD9A34C3-C50C-F592-7948-E2C09EF3AA23}"/>
              </a:ext>
            </a:extLst>
          </p:cNvPr>
          <p:cNvPicPr>
            <a:picLocks noChangeAspect="1"/>
          </p:cNvPicPr>
          <p:nvPr/>
        </p:nvPicPr>
        <p:blipFill>
          <a:blip r:embed="rId3"/>
          <a:stretch>
            <a:fillRect/>
          </a:stretch>
        </p:blipFill>
        <p:spPr>
          <a:xfrm>
            <a:off x="6713586" y="0"/>
            <a:ext cx="4928557" cy="2600328"/>
          </a:xfrm>
          <a:prstGeom prst="rect">
            <a:avLst/>
          </a:prstGeom>
        </p:spPr>
      </p:pic>
      <p:pic>
        <p:nvPicPr>
          <p:cNvPr id="7" name="Picture 6">
            <a:extLst>
              <a:ext uri="{FF2B5EF4-FFF2-40B4-BE49-F238E27FC236}">
                <a16:creationId xmlns:a16="http://schemas.microsoft.com/office/drawing/2014/main" id="{80399863-4CDC-E972-55B1-8EC0DD3F7E18}"/>
              </a:ext>
            </a:extLst>
          </p:cNvPr>
          <p:cNvPicPr>
            <a:picLocks noChangeAspect="1"/>
          </p:cNvPicPr>
          <p:nvPr/>
        </p:nvPicPr>
        <p:blipFill>
          <a:blip r:embed="rId4"/>
          <a:stretch>
            <a:fillRect/>
          </a:stretch>
        </p:blipFill>
        <p:spPr>
          <a:xfrm>
            <a:off x="308263" y="-18546"/>
            <a:ext cx="5405715" cy="2697452"/>
          </a:xfrm>
          <a:prstGeom prst="rect">
            <a:avLst/>
          </a:prstGeom>
        </p:spPr>
      </p:pic>
      <p:pic>
        <p:nvPicPr>
          <p:cNvPr id="8" name="Picture 7">
            <a:extLst>
              <a:ext uri="{FF2B5EF4-FFF2-40B4-BE49-F238E27FC236}">
                <a16:creationId xmlns:a16="http://schemas.microsoft.com/office/drawing/2014/main" id="{7C39A490-E78F-DA20-8BA1-5953D339AFED}"/>
              </a:ext>
            </a:extLst>
          </p:cNvPr>
          <p:cNvPicPr>
            <a:picLocks noChangeAspect="1"/>
          </p:cNvPicPr>
          <p:nvPr/>
        </p:nvPicPr>
        <p:blipFill>
          <a:blip r:embed="rId5"/>
          <a:stretch>
            <a:fillRect/>
          </a:stretch>
        </p:blipFill>
        <p:spPr>
          <a:xfrm>
            <a:off x="6236427" y="2829146"/>
            <a:ext cx="5405716" cy="3756973"/>
          </a:xfrm>
          <a:prstGeom prst="rect">
            <a:avLst/>
          </a:prstGeom>
        </p:spPr>
      </p:pic>
    </p:spTree>
    <p:extLst>
      <p:ext uri="{BB962C8B-B14F-4D97-AF65-F5344CB8AC3E}">
        <p14:creationId xmlns:p14="http://schemas.microsoft.com/office/powerpoint/2010/main" val="22670108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2FD2-FC9C-1D9E-DFF5-BDB23B565B15}"/>
              </a:ext>
            </a:extLst>
          </p:cNvPr>
          <p:cNvSpPr>
            <a:spLocks noGrp="1"/>
          </p:cNvSpPr>
          <p:nvPr>
            <p:ph type="title"/>
          </p:nvPr>
        </p:nvSpPr>
        <p:spPr>
          <a:xfrm>
            <a:off x="1790700" y="764373"/>
            <a:ext cx="8610600" cy="1293028"/>
          </a:xfrm>
        </p:spPr>
        <p:txBody>
          <a:bodyPr/>
          <a:lstStyle/>
          <a:p>
            <a:pPr algn="ctr"/>
            <a:r>
              <a:rPr lang="en-US" dirty="0"/>
              <a:t>No one starts out this way</a:t>
            </a:r>
          </a:p>
        </p:txBody>
      </p:sp>
    </p:spTree>
    <p:extLst>
      <p:ext uri="{BB962C8B-B14F-4D97-AF65-F5344CB8AC3E}">
        <p14:creationId xmlns:p14="http://schemas.microsoft.com/office/powerpoint/2010/main" val="313990360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ABA8-1B67-3C69-BEE0-1C7EB9C4A964}"/>
              </a:ext>
            </a:extLst>
          </p:cNvPr>
          <p:cNvSpPr>
            <a:spLocks noGrp="1"/>
          </p:cNvSpPr>
          <p:nvPr>
            <p:ph type="title"/>
          </p:nvPr>
        </p:nvSpPr>
        <p:spPr>
          <a:xfrm>
            <a:off x="1790700" y="738494"/>
            <a:ext cx="8610600" cy="1293028"/>
          </a:xfrm>
        </p:spPr>
        <p:txBody>
          <a:bodyPr/>
          <a:lstStyle/>
          <a:p>
            <a:pPr algn="ctr"/>
            <a:r>
              <a:rPr lang="en-US" dirty="0"/>
              <a:t>What to expect?</a:t>
            </a:r>
          </a:p>
        </p:txBody>
      </p:sp>
      <p:sp>
        <p:nvSpPr>
          <p:cNvPr id="3" name="Content Placeholder 2">
            <a:extLst>
              <a:ext uri="{FF2B5EF4-FFF2-40B4-BE49-F238E27FC236}">
                <a16:creationId xmlns:a16="http://schemas.microsoft.com/office/drawing/2014/main" id="{D1B48FFC-C37D-C0A9-F01B-998981B0BC60}"/>
              </a:ext>
            </a:extLst>
          </p:cNvPr>
          <p:cNvSpPr>
            <a:spLocks noGrp="1"/>
          </p:cNvSpPr>
          <p:nvPr>
            <p:ph idx="1"/>
          </p:nvPr>
        </p:nvSpPr>
        <p:spPr/>
        <p:txBody>
          <a:bodyPr/>
          <a:lstStyle/>
          <a:p>
            <a:r>
              <a:rPr lang="en-US" dirty="0"/>
              <a:t>Brief overview of Substance Use Disorders (SUDs)</a:t>
            </a:r>
          </a:p>
          <a:p>
            <a:r>
              <a:rPr lang="en-US" dirty="0"/>
              <a:t>We will primarily focus on Alcohol and Opioids</a:t>
            </a:r>
          </a:p>
          <a:p>
            <a:r>
              <a:rPr lang="en-US" dirty="0"/>
              <a:t>DSM Definitions of SUDs</a:t>
            </a:r>
          </a:p>
          <a:p>
            <a:r>
              <a:rPr lang="en-US" dirty="0"/>
              <a:t>Statistics</a:t>
            </a:r>
          </a:p>
          <a:p>
            <a:r>
              <a:rPr lang="en-US" dirty="0"/>
              <a:t>Stigma</a:t>
            </a:r>
          </a:p>
          <a:p>
            <a:r>
              <a:rPr lang="en-US" dirty="0"/>
              <a:t>Resources</a:t>
            </a:r>
          </a:p>
          <a:p>
            <a:r>
              <a:rPr lang="en-US" dirty="0"/>
              <a:t>Stories of Hope</a:t>
            </a:r>
          </a:p>
        </p:txBody>
      </p:sp>
    </p:spTree>
    <p:extLst>
      <p:ext uri="{BB962C8B-B14F-4D97-AF65-F5344CB8AC3E}">
        <p14:creationId xmlns:p14="http://schemas.microsoft.com/office/powerpoint/2010/main" val="3761144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BB771-4134-5E7A-F46A-2ABC4291DF55}"/>
              </a:ext>
            </a:extLst>
          </p:cNvPr>
          <p:cNvSpPr>
            <a:spLocks noGrp="1"/>
          </p:cNvSpPr>
          <p:nvPr>
            <p:ph type="title"/>
          </p:nvPr>
        </p:nvSpPr>
        <p:spPr>
          <a:xfrm>
            <a:off x="1790700" y="639315"/>
            <a:ext cx="8610600" cy="1293028"/>
          </a:xfrm>
        </p:spPr>
        <p:txBody>
          <a:bodyPr/>
          <a:lstStyle/>
          <a:p>
            <a:pPr algn="ctr"/>
            <a:r>
              <a:rPr lang="en-US" dirty="0"/>
              <a:t>How does it begin??</a:t>
            </a:r>
          </a:p>
        </p:txBody>
      </p:sp>
      <p:sp>
        <p:nvSpPr>
          <p:cNvPr id="3" name="Content Placeholder 2">
            <a:extLst>
              <a:ext uri="{FF2B5EF4-FFF2-40B4-BE49-F238E27FC236}">
                <a16:creationId xmlns:a16="http://schemas.microsoft.com/office/drawing/2014/main" id="{C05C56F5-5B3B-0BF4-DBA1-7F0BF5BBDFB5}"/>
              </a:ext>
            </a:extLst>
          </p:cNvPr>
          <p:cNvSpPr>
            <a:spLocks noGrp="1"/>
          </p:cNvSpPr>
          <p:nvPr>
            <p:ph idx="1"/>
          </p:nvPr>
        </p:nvSpPr>
        <p:spPr>
          <a:xfrm>
            <a:off x="685800" y="2263572"/>
            <a:ext cx="10820400" cy="4024125"/>
          </a:xfrm>
        </p:spPr>
        <p:txBody>
          <a:bodyPr/>
          <a:lstStyle/>
          <a:p>
            <a:r>
              <a:rPr lang="en-US" dirty="0"/>
              <a:t>Peer Pressure?</a:t>
            </a:r>
          </a:p>
          <a:p>
            <a:r>
              <a:rPr lang="en-US" dirty="0"/>
              <a:t>Boredom?</a:t>
            </a:r>
          </a:p>
          <a:p>
            <a:r>
              <a:rPr lang="en-US" dirty="0"/>
              <a:t>Childhood Trauma?</a:t>
            </a:r>
          </a:p>
          <a:p>
            <a:r>
              <a:rPr lang="en-US" dirty="0"/>
              <a:t>Curiosity?</a:t>
            </a:r>
          </a:p>
          <a:p>
            <a:r>
              <a:rPr lang="en-US" dirty="0"/>
              <a:t>Escapism?</a:t>
            </a:r>
          </a:p>
          <a:p>
            <a:r>
              <a:rPr lang="en-US" dirty="0"/>
              <a:t>What else?</a:t>
            </a:r>
          </a:p>
        </p:txBody>
      </p:sp>
    </p:spTree>
    <p:extLst>
      <p:ext uri="{BB962C8B-B14F-4D97-AF65-F5344CB8AC3E}">
        <p14:creationId xmlns:p14="http://schemas.microsoft.com/office/powerpoint/2010/main" val="9015176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B27-F1D9-229B-93BE-7091353D87E6}"/>
              </a:ext>
            </a:extLst>
          </p:cNvPr>
          <p:cNvSpPr>
            <a:spLocks noGrp="1"/>
          </p:cNvSpPr>
          <p:nvPr>
            <p:ph type="title"/>
          </p:nvPr>
        </p:nvSpPr>
        <p:spPr>
          <a:xfrm>
            <a:off x="2624946" y="884279"/>
            <a:ext cx="6942108" cy="1427600"/>
          </a:xfrm>
        </p:spPr>
        <p:txBody>
          <a:bodyPr/>
          <a:lstStyle/>
          <a:p>
            <a:r>
              <a:rPr lang="en-US" dirty="0"/>
              <a:t>From the mayo clinic…</a:t>
            </a:r>
          </a:p>
        </p:txBody>
      </p:sp>
      <p:sp>
        <p:nvSpPr>
          <p:cNvPr id="6" name="Content Placeholder 5">
            <a:extLst>
              <a:ext uri="{FF2B5EF4-FFF2-40B4-BE49-F238E27FC236}">
                <a16:creationId xmlns:a16="http://schemas.microsoft.com/office/drawing/2014/main" id="{84C28ECA-AC29-FFE7-C255-ABCB6A79B330}"/>
              </a:ext>
            </a:extLst>
          </p:cNvPr>
          <p:cNvSpPr>
            <a:spLocks noGrp="1"/>
          </p:cNvSpPr>
          <p:nvPr>
            <p:ph idx="1"/>
          </p:nvPr>
        </p:nvSpPr>
        <p:spPr/>
        <p:txBody>
          <a:bodyPr/>
          <a:lstStyle/>
          <a:p>
            <a:pPr algn="l"/>
            <a:r>
              <a:rPr lang="en-US" b="0" i="0" dirty="0">
                <a:effectLst/>
              </a:rPr>
              <a:t>Genetic, psychological, social and environmental factors can impact how drinking alcohol affects your body and behavior. Theories suggest that for certain people drinking has a different and stronger impact that can lead to alcohol use disorder.</a:t>
            </a:r>
          </a:p>
          <a:p>
            <a:pPr algn="l"/>
            <a:r>
              <a:rPr lang="en-US" b="0" i="0" dirty="0">
                <a:effectLst/>
              </a:rPr>
              <a:t>Over time, drinking too much alcohol may change the normal function of the areas of your brain associated with the experience of pleasure, judgment and the ability to exercise control over your behavior. This may result in craving alcohol to try to restore good feelings or reduce negative ones.</a:t>
            </a:r>
          </a:p>
          <a:p>
            <a:endParaRPr lang="en-US" dirty="0"/>
          </a:p>
        </p:txBody>
      </p:sp>
    </p:spTree>
    <p:extLst>
      <p:ext uri="{BB962C8B-B14F-4D97-AF65-F5344CB8AC3E}">
        <p14:creationId xmlns:p14="http://schemas.microsoft.com/office/powerpoint/2010/main" val="539390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A7AD-647E-6ECB-8C3E-8CC9B0F8BA9B}"/>
              </a:ext>
            </a:extLst>
          </p:cNvPr>
          <p:cNvSpPr>
            <a:spLocks noGrp="1"/>
          </p:cNvSpPr>
          <p:nvPr>
            <p:ph type="title"/>
          </p:nvPr>
        </p:nvSpPr>
        <p:spPr>
          <a:xfrm>
            <a:off x="1790700" y="639315"/>
            <a:ext cx="8610600" cy="1332782"/>
          </a:xfrm>
        </p:spPr>
        <p:txBody>
          <a:bodyPr/>
          <a:lstStyle/>
          <a:p>
            <a:pPr algn="ctr"/>
            <a:r>
              <a:rPr lang="en-US" dirty="0"/>
              <a:t>There is hope</a:t>
            </a:r>
          </a:p>
        </p:txBody>
      </p:sp>
      <p:sp>
        <p:nvSpPr>
          <p:cNvPr id="3" name="Content Placeholder 2">
            <a:extLst>
              <a:ext uri="{FF2B5EF4-FFF2-40B4-BE49-F238E27FC236}">
                <a16:creationId xmlns:a16="http://schemas.microsoft.com/office/drawing/2014/main" id="{3BDBA850-BE2B-0C0A-5D0E-4BA08DAD807D}"/>
              </a:ext>
            </a:extLst>
          </p:cNvPr>
          <p:cNvSpPr>
            <a:spLocks noGrp="1"/>
          </p:cNvSpPr>
          <p:nvPr>
            <p:ph idx="1"/>
          </p:nvPr>
        </p:nvSpPr>
        <p:spPr/>
        <p:txBody>
          <a:bodyPr/>
          <a:lstStyle/>
          <a:p>
            <a:r>
              <a:rPr lang="en-US" dirty="0"/>
              <a:t>There are a multitude of treatment programs.</a:t>
            </a:r>
          </a:p>
          <a:p>
            <a:r>
              <a:rPr lang="en-US" dirty="0"/>
              <a:t>Residential</a:t>
            </a:r>
          </a:p>
          <a:p>
            <a:r>
              <a:rPr lang="en-US" dirty="0"/>
              <a:t>Long-term and Short-term facilities</a:t>
            </a:r>
          </a:p>
          <a:p>
            <a:r>
              <a:rPr lang="en-US" dirty="0"/>
              <a:t>Detox</a:t>
            </a:r>
          </a:p>
          <a:p>
            <a:r>
              <a:rPr lang="en-US" dirty="0"/>
              <a:t>In-patient and partial day programs</a:t>
            </a:r>
          </a:p>
          <a:p>
            <a:r>
              <a:rPr lang="en-US" dirty="0"/>
              <a:t>Anonymous Programs (12-Step Programs)</a:t>
            </a:r>
          </a:p>
          <a:p>
            <a:r>
              <a:rPr lang="en-US" dirty="0"/>
              <a:t>Celebrate Recovery</a:t>
            </a:r>
          </a:p>
          <a:p>
            <a:r>
              <a:rPr lang="en-US" dirty="0"/>
              <a:t>MAT</a:t>
            </a:r>
          </a:p>
        </p:txBody>
      </p:sp>
    </p:spTree>
    <p:extLst>
      <p:ext uri="{BB962C8B-B14F-4D97-AF65-F5344CB8AC3E}">
        <p14:creationId xmlns:p14="http://schemas.microsoft.com/office/powerpoint/2010/main" val="41379353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51B1-F584-7049-B846-AD5312764296}"/>
              </a:ext>
            </a:extLst>
          </p:cNvPr>
          <p:cNvSpPr>
            <a:spLocks noGrp="1"/>
          </p:cNvSpPr>
          <p:nvPr>
            <p:ph type="title"/>
          </p:nvPr>
        </p:nvSpPr>
        <p:spPr>
          <a:xfrm>
            <a:off x="3112338" y="666155"/>
            <a:ext cx="5967323" cy="1219702"/>
          </a:xfrm>
        </p:spPr>
        <p:txBody>
          <a:bodyPr/>
          <a:lstStyle/>
          <a:p>
            <a:r>
              <a:rPr lang="en-US" dirty="0"/>
              <a:t>Employment services</a:t>
            </a:r>
          </a:p>
        </p:txBody>
      </p:sp>
      <p:sp>
        <p:nvSpPr>
          <p:cNvPr id="3" name="Content Placeholder 2">
            <a:extLst>
              <a:ext uri="{FF2B5EF4-FFF2-40B4-BE49-F238E27FC236}">
                <a16:creationId xmlns:a16="http://schemas.microsoft.com/office/drawing/2014/main" id="{85690F5C-D022-8419-88EF-E7A3B957E529}"/>
              </a:ext>
            </a:extLst>
          </p:cNvPr>
          <p:cNvSpPr>
            <a:spLocks noGrp="1"/>
          </p:cNvSpPr>
          <p:nvPr>
            <p:ph idx="1"/>
          </p:nvPr>
        </p:nvSpPr>
        <p:spPr/>
        <p:txBody>
          <a:bodyPr/>
          <a:lstStyle/>
          <a:p>
            <a:r>
              <a:rPr lang="en-US" dirty="0"/>
              <a:t>Vocational Rehabilitation Services</a:t>
            </a:r>
          </a:p>
          <a:p>
            <a:r>
              <a:rPr lang="en-US" dirty="0"/>
              <a:t>IPS</a:t>
            </a:r>
          </a:p>
        </p:txBody>
      </p:sp>
    </p:spTree>
    <p:extLst>
      <p:ext uri="{BB962C8B-B14F-4D97-AF65-F5344CB8AC3E}">
        <p14:creationId xmlns:p14="http://schemas.microsoft.com/office/powerpoint/2010/main" val="2693360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8C37-8CAD-5F71-2797-888E417AA6E7}"/>
              </a:ext>
            </a:extLst>
          </p:cNvPr>
          <p:cNvSpPr>
            <a:spLocks noGrp="1"/>
          </p:cNvSpPr>
          <p:nvPr>
            <p:ph type="title"/>
          </p:nvPr>
        </p:nvSpPr>
        <p:spPr>
          <a:xfrm>
            <a:off x="3567022" y="755747"/>
            <a:ext cx="5057955" cy="1185197"/>
          </a:xfrm>
        </p:spPr>
        <p:txBody>
          <a:bodyPr>
            <a:normAutofit fontScale="90000"/>
          </a:bodyPr>
          <a:lstStyle/>
          <a:p>
            <a:pPr algn="l"/>
            <a:r>
              <a:rPr lang="en-US" dirty="0"/>
              <a:t>So – who’s sober?</a:t>
            </a:r>
          </a:p>
        </p:txBody>
      </p:sp>
      <p:pic>
        <p:nvPicPr>
          <p:cNvPr id="5" name="Content Placeholder 4">
            <a:extLst>
              <a:ext uri="{FF2B5EF4-FFF2-40B4-BE49-F238E27FC236}">
                <a16:creationId xmlns:a16="http://schemas.microsoft.com/office/drawing/2014/main" id="{6D24460A-C8A9-B995-B69D-AEF381D4D9F7}"/>
              </a:ext>
            </a:extLst>
          </p:cNvPr>
          <p:cNvPicPr>
            <a:picLocks noGrp="1" noChangeAspect="1"/>
          </p:cNvPicPr>
          <p:nvPr>
            <p:ph idx="1"/>
          </p:nvPr>
        </p:nvPicPr>
        <p:blipFill>
          <a:blip r:embed="rId2"/>
          <a:stretch>
            <a:fillRect/>
          </a:stretch>
        </p:blipFill>
        <p:spPr>
          <a:xfrm>
            <a:off x="8612884" y="903475"/>
            <a:ext cx="1487553" cy="1115665"/>
          </a:xfrm>
          <a:prstGeom prst="rect">
            <a:avLst/>
          </a:prstGeom>
        </p:spPr>
      </p:pic>
      <p:pic>
        <p:nvPicPr>
          <p:cNvPr id="4" name="Picture 3">
            <a:extLst>
              <a:ext uri="{FF2B5EF4-FFF2-40B4-BE49-F238E27FC236}">
                <a16:creationId xmlns:a16="http://schemas.microsoft.com/office/drawing/2014/main" id="{FB664304-60C0-BAF9-7AC8-53C1D7BE9BB8}"/>
              </a:ext>
            </a:extLst>
          </p:cNvPr>
          <p:cNvPicPr>
            <a:picLocks noChangeAspect="1"/>
          </p:cNvPicPr>
          <p:nvPr/>
        </p:nvPicPr>
        <p:blipFill>
          <a:blip r:embed="rId3"/>
          <a:stretch>
            <a:fillRect/>
          </a:stretch>
        </p:blipFill>
        <p:spPr>
          <a:xfrm>
            <a:off x="10637730" y="2738080"/>
            <a:ext cx="1469263" cy="1469263"/>
          </a:xfrm>
          <a:prstGeom prst="rect">
            <a:avLst/>
          </a:prstGeom>
        </p:spPr>
      </p:pic>
      <p:pic>
        <p:nvPicPr>
          <p:cNvPr id="7" name="Picture 6">
            <a:extLst>
              <a:ext uri="{FF2B5EF4-FFF2-40B4-BE49-F238E27FC236}">
                <a16:creationId xmlns:a16="http://schemas.microsoft.com/office/drawing/2014/main" id="{23554665-28A6-AD97-1F3F-AEF8E4104AAC}"/>
              </a:ext>
            </a:extLst>
          </p:cNvPr>
          <p:cNvPicPr>
            <a:picLocks noChangeAspect="1"/>
          </p:cNvPicPr>
          <p:nvPr/>
        </p:nvPicPr>
        <p:blipFill>
          <a:blip r:embed="rId4"/>
          <a:stretch>
            <a:fillRect/>
          </a:stretch>
        </p:blipFill>
        <p:spPr>
          <a:xfrm>
            <a:off x="10002740" y="4988815"/>
            <a:ext cx="1963082" cy="1335140"/>
          </a:xfrm>
          <a:prstGeom prst="rect">
            <a:avLst/>
          </a:prstGeom>
        </p:spPr>
      </p:pic>
      <p:pic>
        <p:nvPicPr>
          <p:cNvPr id="8" name="Picture 7">
            <a:extLst>
              <a:ext uri="{FF2B5EF4-FFF2-40B4-BE49-F238E27FC236}">
                <a16:creationId xmlns:a16="http://schemas.microsoft.com/office/drawing/2014/main" id="{1D05426C-7525-5DA1-00D0-C5B1A5875D9A}"/>
              </a:ext>
            </a:extLst>
          </p:cNvPr>
          <p:cNvPicPr>
            <a:picLocks noChangeAspect="1"/>
          </p:cNvPicPr>
          <p:nvPr/>
        </p:nvPicPr>
        <p:blipFill>
          <a:blip r:embed="rId5"/>
          <a:stretch>
            <a:fillRect/>
          </a:stretch>
        </p:blipFill>
        <p:spPr>
          <a:xfrm>
            <a:off x="1591844" y="5102839"/>
            <a:ext cx="1085182" cy="1457070"/>
          </a:xfrm>
          <a:prstGeom prst="rect">
            <a:avLst/>
          </a:prstGeom>
        </p:spPr>
      </p:pic>
      <p:pic>
        <p:nvPicPr>
          <p:cNvPr id="9" name="Picture 8">
            <a:extLst>
              <a:ext uri="{FF2B5EF4-FFF2-40B4-BE49-F238E27FC236}">
                <a16:creationId xmlns:a16="http://schemas.microsoft.com/office/drawing/2014/main" id="{497839A1-8C65-F03C-B9FC-157FFDCCE805}"/>
              </a:ext>
            </a:extLst>
          </p:cNvPr>
          <p:cNvPicPr>
            <a:picLocks noChangeAspect="1"/>
          </p:cNvPicPr>
          <p:nvPr/>
        </p:nvPicPr>
        <p:blipFill>
          <a:blip r:embed="rId6"/>
          <a:stretch>
            <a:fillRect/>
          </a:stretch>
        </p:blipFill>
        <p:spPr>
          <a:xfrm>
            <a:off x="6142891" y="4988815"/>
            <a:ext cx="2612022" cy="1469263"/>
          </a:xfrm>
          <a:prstGeom prst="rect">
            <a:avLst/>
          </a:prstGeom>
        </p:spPr>
      </p:pic>
      <p:pic>
        <p:nvPicPr>
          <p:cNvPr id="10" name="Picture 9">
            <a:extLst>
              <a:ext uri="{FF2B5EF4-FFF2-40B4-BE49-F238E27FC236}">
                <a16:creationId xmlns:a16="http://schemas.microsoft.com/office/drawing/2014/main" id="{9972BF27-D9D2-0117-41DF-B7E6F5BCA9EF}"/>
              </a:ext>
            </a:extLst>
          </p:cNvPr>
          <p:cNvPicPr>
            <a:picLocks noChangeAspect="1"/>
          </p:cNvPicPr>
          <p:nvPr/>
        </p:nvPicPr>
        <p:blipFill>
          <a:blip r:embed="rId7"/>
          <a:stretch>
            <a:fillRect/>
          </a:stretch>
        </p:blipFill>
        <p:spPr>
          <a:xfrm>
            <a:off x="85007" y="3454257"/>
            <a:ext cx="2847975" cy="1600200"/>
          </a:xfrm>
          <a:prstGeom prst="rect">
            <a:avLst/>
          </a:prstGeom>
        </p:spPr>
      </p:pic>
      <p:pic>
        <p:nvPicPr>
          <p:cNvPr id="11" name="Picture 10">
            <a:extLst>
              <a:ext uri="{FF2B5EF4-FFF2-40B4-BE49-F238E27FC236}">
                <a16:creationId xmlns:a16="http://schemas.microsoft.com/office/drawing/2014/main" id="{D6C96686-6E66-35E8-BB19-EFCB177E0C69}"/>
              </a:ext>
            </a:extLst>
          </p:cNvPr>
          <p:cNvPicPr>
            <a:picLocks noChangeAspect="1"/>
          </p:cNvPicPr>
          <p:nvPr/>
        </p:nvPicPr>
        <p:blipFill>
          <a:blip r:embed="rId8"/>
          <a:stretch>
            <a:fillRect/>
          </a:stretch>
        </p:blipFill>
        <p:spPr>
          <a:xfrm>
            <a:off x="7353437" y="2088672"/>
            <a:ext cx="2303560" cy="2303560"/>
          </a:xfrm>
          <a:prstGeom prst="rect">
            <a:avLst/>
          </a:prstGeom>
        </p:spPr>
      </p:pic>
      <p:pic>
        <p:nvPicPr>
          <p:cNvPr id="12" name="Picture 11">
            <a:extLst>
              <a:ext uri="{FF2B5EF4-FFF2-40B4-BE49-F238E27FC236}">
                <a16:creationId xmlns:a16="http://schemas.microsoft.com/office/drawing/2014/main" id="{3A687748-5413-7933-1E35-C163E072962B}"/>
              </a:ext>
            </a:extLst>
          </p:cNvPr>
          <p:cNvPicPr>
            <a:picLocks noChangeAspect="1"/>
          </p:cNvPicPr>
          <p:nvPr/>
        </p:nvPicPr>
        <p:blipFill>
          <a:blip r:embed="rId9"/>
          <a:stretch>
            <a:fillRect/>
          </a:stretch>
        </p:blipFill>
        <p:spPr>
          <a:xfrm>
            <a:off x="2861956" y="4313586"/>
            <a:ext cx="1981200" cy="1981200"/>
          </a:xfrm>
          <a:prstGeom prst="rect">
            <a:avLst/>
          </a:prstGeom>
        </p:spPr>
      </p:pic>
      <p:pic>
        <p:nvPicPr>
          <p:cNvPr id="13" name="Picture 12">
            <a:extLst>
              <a:ext uri="{FF2B5EF4-FFF2-40B4-BE49-F238E27FC236}">
                <a16:creationId xmlns:a16="http://schemas.microsoft.com/office/drawing/2014/main" id="{7FA2C177-1058-A075-D150-659AA8EAD476}"/>
              </a:ext>
            </a:extLst>
          </p:cNvPr>
          <p:cNvPicPr>
            <a:picLocks noChangeAspect="1"/>
          </p:cNvPicPr>
          <p:nvPr/>
        </p:nvPicPr>
        <p:blipFill>
          <a:blip r:embed="rId10"/>
          <a:stretch>
            <a:fillRect/>
          </a:stretch>
        </p:blipFill>
        <p:spPr>
          <a:xfrm>
            <a:off x="9208304" y="2738080"/>
            <a:ext cx="1355768" cy="1925351"/>
          </a:xfrm>
          <a:prstGeom prst="rect">
            <a:avLst/>
          </a:prstGeom>
        </p:spPr>
      </p:pic>
      <p:pic>
        <p:nvPicPr>
          <p:cNvPr id="14" name="Picture 13">
            <a:extLst>
              <a:ext uri="{FF2B5EF4-FFF2-40B4-BE49-F238E27FC236}">
                <a16:creationId xmlns:a16="http://schemas.microsoft.com/office/drawing/2014/main" id="{31C909E5-8A89-F84A-2809-78577A9E5E73}"/>
              </a:ext>
            </a:extLst>
          </p:cNvPr>
          <p:cNvPicPr>
            <a:picLocks noChangeAspect="1"/>
          </p:cNvPicPr>
          <p:nvPr/>
        </p:nvPicPr>
        <p:blipFill>
          <a:blip r:embed="rId11"/>
          <a:stretch>
            <a:fillRect/>
          </a:stretch>
        </p:blipFill>
        <p:spPr>
          <a:xfrm>
            <a:off x="2741993" y="2307969"/>
            <a:ext cx="2619375" cy="1743075"/>
          </a:xfrm>
          <a:prstGeom prst="rect">
            <a:avLst/>
          </a:prstGeom>
        </p:spPr>
      </p:pic>
      <p:pic>
        <p:nvPicPr>
          <p:cNvPr id="15" name="Picture 14">
            <a:extLst>
              <a:ext uri="{FF2B5EF4-FFF2-40B4-BE49-F238E27FC236}">
                <a16:creationId xmlns:a16="http://schemas.microsoft.com/office/drawing/2014/main" id="{0CEE0D2B-AF25-155E-86E6-E6195984DC4E}"/>
              </a:ext>
            </a:extLst>
          </p:cNvPr>
          <p:cNvPicPr>
            <a:picLocks noChangeAspect="1"/>
          </p:cNvPicPr>
          <p:nvPr/>
        </p:nvPicPr>
        <p:blipFill>
          <a:blip r:embed="rId12"/>
          <a:stretch>
            <a:fillRect/>
          </a:stretch>
        </p:blipFill>
        <p:spPr>
          <a:xfrm>
            <a:off x="-8559" y="-13810"/>
            <a:ext cx="2857500" cy="1600200"/>
          </a:xfrm>
          <a:prstGeom prst="rect">
            <a:avLst/>
          </a:prstGeom>
        </p:spPr>
      </p:pic>
      <p:pic>
        <p:nvPicPr>
          <p:cNvPr id="16" name="Picture 15">
            <a:extLst>
              <a:ext uri="{FF2B5EF4-FFF2-40B4-BE49-F238E27FC236}">
                <a16:creationId xmlns:a16="http://schemas.microsoft.com/office/drawing/2014/main" id="{0D87B95A-9A03-62BD-CD23-1AE30BBC159E}"/>
              </a:ext>
            </a:extLst>
          </p:cNvPr>
          <p:cNvPicPr>
            <a:picLocks noChangeAspect="1"/>
          </p:cNvPicPr>
          <p:nvPr/>
        </p:nvPicPr>
        <p:blipFill>
          <a:blip r:embed="rId13"/>
          <a:stretch>
            <a:fillRect/>
          </a:stretch>
        </p:blipFill>
        <p:spPr>
          <a:xfrm>
            <a:off x="5497683" y="3681407"/>
            <a:ext cx="1566350" cy="1566350"/>
          </a:xfrm>
          <a:prstGeom prst="rect">
            <a:avLst/>
          </a:prstGeom>
        </p:spPr>
      </p:pic>
      <p:pic>
        <p:nvPicPr>
          <p:cNvPr id="3" name="Picture 2">
            <a:extLst>
              <a:ext uri="{FF2B5EF4-FFF2-40B4-BE49-F238E27FC236}">
                <a16:creationId xmlns:a16="http://schemas.microsoft.com/office/drawing/2014/main" id="{34273BDA-60C1-0159-34F9-948FAA656058}"/>
              </a:ext>
            </a:extLst>
          </p:cNvPr>
          <p:cNvPicPr>
            <a:picLocks noChangeAspect="1"/>
          </p:cNvPicPr>
          <p:nvPr/>
        </p:nvPicPr>
        <p:blipFill>
          <a:blip r:embed="rId14"/>
          <a:stretch>
            <a:fillRect/>
          </a:stretch>
        </p:blipFill>
        <p:spPr>
          <a:xfrm>
            <a:off x="5499109" y="1940944"/>
            <a:ext cx="1910121" cy="1273414"/>
          </a:xfrm>
          <a:prstGeom prst="rect">
            <a:avLst/>
          </a:prstGeom>
        </p:spPr>
      </p:pic>
      <p:pic>
        <p:nvPicPr>
          <p:cNvPr id="17" name="Picture 16">
            <a:extLst>
              <a:ext uri="{FF2B5EF4-FFF2-40B4-BE49-F238E27FC236}">
                <a16:creationId xmlns:a16="http://schemas.microsoft.com/office/drawing/2014/main" id="{B56A34C0-BB35-5997-ECAA-04D039DFD8E2}"/>
              </a:ext>
            </a:extLst>
          </p:cNvPr>
          <p:cNvPicPr>
            <a:picLocks noChangeAspect="1"/>
          </p:cNvPicPr>
          <p:nvPr/>
        </p:nvPicPr>
        <p:blipFill>
          <a:blip r:embed="rId15"/>
          <a:stretch>
            <a:fillRect/>
          </a:stretch>
        </p:blipFill>
        <p:spPr>
          <a:xfrm>
            <a:off x="575878" y="1777551"/>
            <a:ext cx="1600200" cy="1600200"/>
          </a:xfrm>
          <a:prstGeom prst="rect">
            <a:avLst/>
          </a:prstGeom>
        </p:spPr>
      </p:pic>
      <p:pic>
        <p:nvPicPr>
          <p:cNvPr id="18" name="Picture 17">
            <a:extLst>
              <a:ext uri="{FF2B5EF4-FFF2-40B4-BE49-F238E27FC236}">
                <a16:creationId xmlns:a16="http://schemas.microsoft.com/office/drawing/2014/main" id="{6B63A09E-137D-0BB2-D56D-E2C74038F109}"/>
              </a:ext>
            </a:extLst>
          </p:cNvPr>
          <p:cNvPicPr>
            <a:picLocks noChangeAspect="1"/>
          </p:cNvPicPr>
          <p:nvPr/>
        </p:nvPicPr>
        <p:blipFill>
          <a:blip r:embed="rId16"/>
          <a:stretch>
            <a:fillRect/>
          </a:stretch>
        </p:blipFill>
        <p:spPr>
          <a:xfrm>
            <a:off x="10385558" y="797591"/>
            <a:ext cx="1580264" cy="1185198"/>
          </a:xfrm>
          <a:prstGeom prst="rect">
            <a:avLst/>
          </a:prstGeom>
        </p:spPr>
      </p:pic>
    </p:spTree>
    <p:extLst>
      <p:ext uri="{BB962C8B-B14F-4D97-AF65-F5344CB8AC3E}">
        <p14:creationId xmlns:p14="http://schemas.microsoft.com/office/powerpoint/2010/main" val="37774466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80">
                                          <p:stCondLst>
                                            <p:cond delay="0"/>
                                          </p:stCondLst>
                                        </p:cTn>
                                        <p:tgtEl>
                                          <p:spTgt spid="14"/>
                                        </p:tgtEl>
                                      </p:cBhvr>
                                    </p:animEffect>
                                    <p:anim calcmode="lin" valueType="num">
                                      <p:cBhvr>
                                        <p:cTn id="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5" dur="26">
                                          <p:stCondLst>
                                            <p:cond delay="650"/>
                                          </p:stCondLst>
                                        </p:cTn>
                                        <p:tgtEl>
                                          <p:spTgt spid="14"/>
                                        </p:tgtEl>
                                      </p:cBhvr>
                                      <p:to x="100000" y="60000"/>
                                    </p:animScale>
                                    <p:animScale>
                                      <p:cBhvr>
                                        <p:cTn id="26" dur="166" decel="50000">
                                          <p:stCondLst>
                                            <p:cond delay="67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1000" fill="hold"/>
                                        <p:tgtEl>
                                          <p:spTgt spid="4"/>
                                        </p:tgtEl>
                                        <p:attrNameLst>
                                          <p:attrName>ppt_w</p:attrName>
                                        </p:attrNameLst>
                                      </p:cBhvr>
                                      <p:tavLst>
                                        <p:tav tm="0">
                                          <p:val>
                                            <p:fltVal val="0"/>
                                          </p:val>
                                        </p:tav>
                                        <p:tav tm="100000">
                                          <p:val>
                                            <p:strVal val="#ppt_w"/>
                                          </p:val>
                                        </p:tav>
                                      </p:tavLst>
                                    </p:anim>
                                    <p:anim calcmode="lin" valueType="num">
                                      <p:cBhvr>
                                        <p:cTn id="47" dur="1000" fill="hold"/>
                                        <p:tgtEl>
                                          <p:spTgt spid="4"/>
                                        </p:tgtEl>
                                        <p:attrNameLst>
                                          <p:attrName>ppt_h</p:attrName>
                                        </p:attrNameLst>
                                      </p:cBhvr>
                                      <p:tavLst>
                                        <p:tav tm="0">
                                          <p:val>
                                            <p:fltVal val="0"/>
                                          </p:val>
                                        </p:tav>
                                        <p:tav tm="100000">
                                          <p:val>
                                            <p:strVal val="#ppt_h"/>
                                          </p:val>
                                        </p:tav>
                                      </p:tavLst>
                                    </p:anim>
                                    <p:anim calcmode="lin" valueType="num">
                                      <p:cBhvr>
                                        <p:cTn id="48" dur="1000" fill="hold"/>
                                        <p:tgtEl>
                                          <p:spTgt spid="4"/>
                                        </p:tgtEl>
                                        <p:attrNameLst>
                                          <p:attrName>style.rotation</p:attrName>
                                        </p:attrNameLst>
                                      </p:cBhvr>
                                      <p:tavLst>
                                        <p:tav tm="0">
                                          <p:val>
                                            <p:fltVal val="90"/>
                                          </p:val>
                                        </p:tav>
                                        <p:tav tm="100000">
                                          <p:val>
                                            <p:fltVal val="0"/>
                                          </p:val>
                                        </p:tav>
                                      </p:tavLst>
                                    </p:anim>
                                    <p:animEffect transition="in" filter="fade">
                                      <p:cBhvr>
                                        <p:cTn id="49" dur="10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circle(in)">
                                      <p:cBhvr>
                                        <p:cTn id="54" dur="20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barn(inVertical)">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ppt_w</p:attrName>
                                        </p:attrNameLst>
                                      </p:cBhvr>
                                      <p:tavLst>
                                        <p:tav tm="0">
                                          <p:val>
                                            <p:fltVal val="0"/>
                                          </p:val>
                                        </p:tav>
                                        <p:tav tm="100000">
                                          <p:val>
                                            <p:strVal val="#ppt_w"/>
                                          </p:val>
                                        </p:tav>
                                      </p:tavLst>
                                    </p:anim>
                                    <p:anim calcmode="lin" valueType="num">
                                      <p:cBhvr>
                                        <p:cTn id="65" dur="500" fill="hold"/>
                                        <p:tgtEl>
                                          <p:spTgt spid="16"/>
                                        </p:tgtEl>
                                        <p:attrNameLst>
                                          <p:attrName>ppt_h</p:attrName>
                                        </p:attrNameLst>
                                      </p:cBhvr>
                                      <p:tavLst>
                                        <p:tav tm="0">
                                          <p:val>
                                            <p:fltVal val="0"/>
                                          </p:val>
                                        </p:tav>
                                        <p:tav tm="100000">
                                          <p:val>
                                            <p:strVal val="#ppt_h"/>
                                          </p:val>
                                        </p:tav>
                                      </p:tavLst>
                                    </p:anim>
                                    <p:animEffect transition="in" filter="fad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500"/>
                                        <p:tgtEl>
                                          <p:spTgt spid="8"/>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heel(1)">
                                      <p:cBhvr>
                                        <p:cTn id="76" dur="20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wipe(down)">
                                      <p:cBhvr>
                                        <p:cTn id="81" dur="5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p:cTn id="86" dur="1000" fill="hold"/>
                                        <p:tgtEl>
                                          <p:spTgt spid="10"/>
                                        </p:tgtEl>
                                        <p:attrNameLst>
                                          <p:attrName>ppt_w</p:attrName>
                                        </p:attrNameLst>
                                      </p:cBhvr>
                                      <p:tavLst>
                                        <p:tav tm="0">
                                          <p:val>
                                            <p:fltVal val="0"/>
                                          </p:val>
                                        </p:tav>
                                        <p:tav tm="100000">
                                          <p:val>
                                            <p:strVal val="#ppt_w"/>
                                          </p:val>
                                        </p:tav>
                                      </p:tavLst>
                                    </p:anim>
                                    <p:anim calcmode="lin" valueType="num">
                                      <p:cBhvr>
                                        <p:cTn id="87" dur="1000" fill="hold"/>
                                        <p:tgtEl>
                                          <p:spTgt spid="10"/>
                                        </p:tgtEl>
                                        <p:attrNameLst>
                                          <p:attrName>ppt_h</p:attrName>
                                        </p:attrNameLst>
                                      </p:cBhvr>
                                      <p:tavLst>
                                        <p:tav tm="0">
                                          <p:val>
                                            <p:fltVal val="0"/>
                                          </p:val>
                                        </p:tav>
                                        <p:tav tm="100000">
                                          <p:val>
                                            <p:strVal val="#ppt_h"/>
                                          </p:val>
                                        </p:tav>
                                      </p:tavLst>
                                    </p:anim>
                                    <p:anim calcmode="lin" valueType="num">
                                      <p:cBhvr>
                                        <p:cTn id="88" dur="1000" fill="hold"/>
                                        <p:tgtEl>
                                          <p:spTgt spid="10"/>
                                        </p:tgtEl>
                                        <p:attrNameLst>
                                          <p:attrName>style.rotation</p:attrName>
                                        </p:attrNameLst>
                                      </p:cBhvr>
                                      <p:tavLst>
                                        <p:tav tm="0">
                                          <p:val>
                                            <p:fltVal val="90"/>
                                          </p:val>
                                        </p:tav>
                                        <p:tav tm="100000">
                                          <p:val>
                                            <p:fltVal val="0"/>
                                          </p:val>
                                        </p:tav>
                                      </p:tavLst>
                                    </p:anim>
                                    <p:animEffect transition="in" filter="fade">
                                      <p:cBhvr>
                                        <p:cTn id="89" dur="1000"/>
                                        <p:tgtEl>
                                          <p:spTgt spid="1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barn(inVertical)">
                                      <p:cBhvr>
                                        <p:cTn id="94" dur="500"/>
                                        <p:tgtEl>
                                          <p:spTgt spid="13"/>
                                        </p:tgtEl>
                                      </p:cBhvr>
                                    </p:animEffect>
                                  </p:childTnLst>
                                </p:cTn>
                              </p:par>
                            </p:childTnLst>
                          </p:cTn>
                        </p:par>
                      </p:childTnLst>
                    </p:cTn>
                  </p:par>
                  <p:par>
                    <p:cTn id="95" fill="hold">
                      <p:stCondLst>
                        <p:cond delay="indefinite"/>
                      </p:stCondLst>
                      <p:childTnLst>
                        <p:par>
                          <p:cTn id="96" fill="hold">
                            <p:stCondLst>
                              <p:cond delay="0"/>
                            </p:stCondLst>
                            <p:childTnLst>
                              <p:par>
                                <p:cTn id="97" presetID="45" presetClass="entr" presetSubtype="0" fill="hold" nodeType="click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0"/>
                                        <p:tgtEl>
                                          <p:spTgt spid="18"/>
                                        </p:tgtEl>
                                      </p:cBhvr>
                                    </p:animEffect>
                                    <p:anim calcmode="lin" valueType="num">
                                      <p:cBhvr>
                                        <p:cTn id="100" dur="2000" fill="hold"/>
                                        <p:tgtEl>
                                          <p:spTgt spid="18"/>
                                        </p:tgtEl>
                                        <p:attrNameLst>
                                          <p:attrName>ppt_w</p:attrName>
                                        </p:attrNameLst>
                                      </p:cBhvr>
                                      <p:tavLst>
                                        <p:tav tm="0" fmla="#ppt_w*sin(2.5*pi*$)">
                                          <p:val>
                                            <p:fltVal val="0"/>
                                          </p:val>
                                        </p:tav>
                                        <p:tav tm="100000">
                                          <p:val>
                                            <p:fltVal val="1"/>
                                          </p:val>
                                        </p:tav>
                                      </p:tavLst>
                                    </p:anim>
                                    <p:anim calcmode="lin" valueType="num">
                                      <p:cBhvr>
                                        <p:cTn id="101" dur="20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F90C5-11DD-DD77-F42E-D0E27FA8EF28}"/>
              </a:ext>
            </a:extLst>
          </p:cNvPr>
          <p:cNvSpPr>
            <a:spLocks noGrp="1"/>
          </p:cNvSpPr>
          <p:nvPr>
            <p:ph type="title"/>
          </p:nvPr>
        </p:nvSpPr>
        <p:spPr>
          <a:xfrm>
            <a:off x="1633537" y="747120"/>
            <a:ext cx="8924925" cy="1293028"/>
          </a:xfrm>
        </p:spPr>
        <p:txBody>
          <a:bodyPr>
            <a:normAutofit/>
          </a:bodyPr>
          <a:lstStyle/>
          <a:p>
            <a:pPr algn="ctr"/>
            <a:r>
              <a:rPr lang="en-US" dirty="0"/>
              <a:t>What about everyday people??</a:t>
            </a:r>
          </a:p>
        </p:txBody>
      </p:sp>
    </p:spTree>
    <p:extLst>
      <p:ext uri="{BB962C8B-B14F-4D97-AF65-F5344CB8AC3E}">
        <p14:creationId xmlns:p14="http://schemas.microsoft.com/office/powerpoint/2010/main" val="2254188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043EDF-E766-1816-37BC-3ABC33FD8C2D}"/>
              </a:ext>
            </a:extLst>
          </p:cNvPr>
          <p:cNvPicPr>
            <a:picLocks noChangeAspect="1"/>
          </p:cNvPicPr>
          <p:nvPr/>
        </p:nvPicPr>
        <p:blipFill>
          <a:blip r:embed="rId2"/>
          <a:stretch>
            <a:fillRect/>
          </a:stretch>
        </p:blipFill>
        <p:spPr>
          <a:xfrm>
            <a:off x="4049423" y="236033"/>
            <a:ext cx="4093153" cy="6385934"/>
          </a:xfrm>
          <a:prstGeom prst="rect">
            <a:avLst/>
          </a:prstGeom>
        </p:spPr>
      </p:pic>
      <p:sp>
        <p:nvSpPr>
          <p:cNvPr id="2" name="Title 1">
            <a:extLst>
              <a:ext uri="{FF2B5EF4-FFF2-40B4-BE49-F238E27FC236}">
                <a16:creationId xmlns:a16="http://schemas.microsoft.com/office/drawing/2014/main" id="{1FF807A8-72AF-7ECF-E42C-58DEDA73F709}"/>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A1AAD8EC-1C68-3CC3-9D39-59F497772120}"/>
              </a:ext>
            </a:extLst>
          </p:cNvPr>
          <p:cNvPicPr>
            <a:picLocks noGrp="1" noChangeAspect="1"/>
          </p:cNvPicPr>
          <p:nvPr>
            <p:ph idx="1"/>
          </p:nvPr>
        </p:nvPicPr>
        <p:blipFill>
          <a:blip r:embed="rId3"/>
          <a:stretch>
            <a:fillRect/>
          </a:stretch>
        </p:blipFill>
        <p:spPr>
          <a:xfrm>
            <a:off x="411001" y="3429000"/>
            <a:ext cx="2864080" cy="2918858"/>
          </a:xfrm>
          <a:prstGeom prst="rect">
            <a:avLst/>
          </a:prstGeom>
        </p:spPr>
      </p:pic>
      <p:pic>
        <p:nvPicPr>
          <p:cNvPr id="5" name="Picture 4">
            <a:extLst>
              <a:ext uri="{FF2B5EF4-FFF2-40B4-BE49-F238E27FC236}">
                <a16:creationId xmlns:a16="http://schemas.microsoft.com/office/drawing/2014/main" id="{B44267E7-BF49-65DC-4974-7174F122A232}"/>
              </a:ext>
            </a:extLst>
          </p:cNvPr>
          <p:cNvPicPr>
            <a:picLocks noChangeAspect="1"/>
          </p:cNvPicPr>
          <p:nvPr/>
        </p:nvPicPr>
        <p:blipFill>
          <a:blip r:embed="rId4"/>
          <a:stretch>
            <a:fillRect/>
          </a:stretch>
        </p:blipFill>
        <p:spPr>
          <a:xfrm>
            <a:off x="228232" y="600516"/>
            <a:ext cx="3229618" cy="2274005"/>
          </a:xfrm>
          <a:prstGeom prst="rect">
            <a:avLst/>
          </a:prstGeom>
        </p:spPr>
      </p:pic>
      <p:pic>
        <p:nvPicPr>
          <p:cNvPr id="8" name="Picture 7">
            <a:extLst>
              <a:ext uri="{FF2B5EF4-FFF2-40B4-BE49-F238E27FC236}">
                <a16:creationId xmlns:a16="http://schemas.microsoft.com/office/drawing/2014/main" id="{53FDC427-70C7-6D5A-56CF-FC1BF658D7B0}"/>
              </a:ext>
            </a:extLst>
          </p:cNvPr>
          <p:cNvPicPr>
            <a:picLocks noChangeAspect="1"/>
          </p:cNvPicPr>
          <p:nvPr/>
        </p:nvPicPr>
        <p:blipFill>
          <a:blip r:embed="rId5"/>
          <a:stretch>
            <a:fillRect/>
          </a:stretch>
        </p:blipFill>
        <p:spPr>
          <a:xfrm>
            <a:off x="8642733" y="3858509"/>
            <a:ext cx="3549267" cy="2489349"/>
          </a:xfrm>
          <a:prstGeom prst="rect">
            <a:avLst/>
          </a:prstGeom>
        </p:spPr>
      </p:pic>
      <p:pic>
        <p:nvPicPr>
          <p:cNvPr id="3" name="Picture 2">
            <a:extLst>
              <a:ext uri="{FF2B5EF4-FFF2-40B4-BE49-F238E27FC236}">
                <a16:creationId xmlns:a16="http://schemas.microsoft.com/office/drawing/2014/main" id="{A46E3B0B-1593-9176-F385-DFE702904A40}"/>
              </a:ext>
            </a:extLst>
          </p:cNvPr>
          <p:cNvPicPr>
            <a:picLocks noChangeAspect="1"/>
          </p:cNvPicPr>
          <p:nvPr/>
        </p:nvPicPr>
        <p:blipFill>
          <a:blip r:embed="rId6"/>
          <a:stretch>
            <a:fillRect/>
          </a:stretch>
        </p:blipFill>
        <p:spPr>
          <a:xfrm>
            <a:off x="9294625" y="78464"/>
            <a:ext cx="2129973" cy="3448753"/>
          </a:xfrm>
          <a:prstGeom prst="rect">
            <a:avLst/>
          </a:prstGeom>
        </p:spPr>
      </p:pic>
    </p:spTree>
    <p:extLst>
      <p:ext uri="{BB962C8B-B14F-4D97-AF65-F5344CB8AC3E}">
        <p14:creationId xmlns:p14="http://schemas.microsoft.com/office/powerpoint/2010/main" val="17826695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11CA4-22B4-9FBE-A818-F8AAD21710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BB11195-776F-CCFE-A159-21983B572008}"/>
              </a:ext>
            </a:extLst>
          </p:cNvPr>
          <p:cNvPicPr>
            <a:picLocks noGrp="1" noChangeAspect="1"/>
          </p:cNvPicPr>
          <p:nvPr>
            <p:ph idx="1"/>
          </p:nvPr>
        </p:nvPicPr>
        <p:blipFill>
          <a:blip r:embed="rId2"/>
          <a:stretch>
            <a:fillRect/>
          </a:stretch>
        </p:blipFill>
        <p:spPr>
          <a:xfrm>
            <a:off x="3438578" y="778784"/>
            <a:ext cx="5314843" cy="5314843"/>
          </a:xfrm>
          <a:prstGeom prst="rect">
            <a:avLst/>
          </a:prstGeom>
        </p:spPr>
      </p:pic>
    </p:spTree>
    <p:extLst>
      <p:ext uri="{BB962C8B-B14F-4D97-AF65-F5344CB8AC3E}">
        <p14:creationId xmlns:p14="http://schemas.microsoft.com/office/powerpoint/2010/main" val="1075936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E48DD-B591-E5D6-9B6D-EE636482F07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97C6391-BBF9-7DB6-7DC9-F1AD58A7BF13}"/>
              </a:ext>
            </a:extLst>
          </p:cNvPr>
          <p:cNvPicPr>
            <a:picLocks noGrp="1" noChangeAspect="1"/>
          </p:cNvPicPr>
          <p:nvPr>
            <p:ph idx="1"/>
          </p:nvPr>
        </p:nvPicPr>
        <p:blipFill>
          <a:blip r:embed="rId2"/>
          <a:stretch>
            <a:fillRect/>
          </a:stretch>
        </p:blipFill>
        <p:spPr>
          <a:xfrm>
            <a:off x="1577480" y="1410887"/>
            <a:ext cx="3033401" cy="4024313"/>
          </a:xfrm>
          <a:prstGeom prst="rect">
            <a:avLst/>
          </a:prstGeom>
        </p:spPr>
      </p:pic>
      <p:pic>
        <p:nvPicPr>
          <p:cNvPr id="5" name="Picture 4">
            <a:extLst>
              <a:ext uri="{FF2B5EF4-FFF2-40B4-BE49-F238E27FC236}">
                <a16:creationId xmlns:a16="http://schemas.microsoft.com/office/drawing/2014/main" id="{DA3BA477-756E-C67C-34AE-5E70206B4C4F}"/>
              </a:ext>
            </a:extLst>
          </p:cNvPr>
          <p:cNvPicPr>
            <a:picLocks noChangeAspect="1"/>
          </p:cNvPicPr>
          <p:nvPr/>
        </p:nvPicPr>
        <p:blipFill>
          <a:blip r:embed="rId3"/>
          <a:stretch>
            <a:fillRect/>
          </a:stretch>
        </p:blipFill>
        <p:spPr>
          <a:xfrm>
            <a:off x="7049896" y="-65727"/>
            <a:ext cx="3922904" cy="6977539"/>
          </a:xfrm>
          <a:prstGeom prst="rect">
            <a:avLst/>
          </a:prstGeom>
        </p:spPr>
      </p:pic>
    </p:spTree>
    <p:extLst>
      <p:ext uri="{BB962C8B-B14F-4D97-AF65-F5344CB8AC3E}">
        <p14:creationId xmlns:p14="http://schemas.microsoft.com/office/powerpoint/2010/main" val="5532505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88F27-D969-D76A-AF14-D7EC5C6BEE1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F030590-48DD-616C-8992-6A03501CBC7E}"/>
              </a:ext>
            </a:extLst>
          </p:cNvPr>
          <p:cNvPicPr>
            <a:picLocks noGrp="1" noChangeAspect="1"/>
          </p:cNvPicPr>
          <p:nvPr>
            <p:ph idx="1"/>
          </p:nvPr>
        </p:nvPicPr>
        <p:blipFill>
          <a:blip r:embed="rId2"/>
          <a:stretch>
            <a:fillRect/>
          </a:stretch>
        </p:blipFill>
        <p:spPr>
          <a:xfrm>
            <a:off x="268137" y="1695112"/>
            <a:ext cx="6606295" cy="4398515"/>
          </a:xfrm>
          <a:prstGeom prst="rect">
            <a:avLst/>
          </a:prstGeom>
        </p:spPr>
      </p:pic>
      <p:pic>
        <p:nvPicPr>
          <p:cNvPr id="2050" name="Picture 2">
            <a:extLst>
              <a:ext uri="{FF2B5EF4-FFF2-40B4-BE49-F238E27FC236}">
                <a16:creationId xmlns:a16="http://schemas.microsoft.com/office/drawing/2014/main" id="{48A36E41-BB0E-917C-FE57-79A913020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375" y="321387"/>
            <a:ext cx="4658050" cy="621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035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fltVal val="0"/>
                                          </p:val>
                                        </p:tav>
                                        <p:tav tm="100000">
                                          <p:val>
                                            <p:strVal val="#ppt_w"/>
                                          </p:val>
                                        </p:tav>
                                      </p:tavLst>
                                    </p:anim>
                                    <p:anim calcmode="lin" valueType="num">
                                      <p:cBhvr>
                                        <p:cTn id="13" dur="1000" fill="hold"/>
                                        <p:tgtEl>
                                          <p:spTgt spid="2050"/>
                                        </p:tgtEl>
                                        <p:attrNameLst>
                                          <p:attrName>ppt_h</p:attrName>
                                        </p:attrNameLst>
                                      </p:cBhvr>
                                      <p:tavLst>
                                        <p:tav tm="0">
                                          <p:val>
                                            <p:fltVal val="0"/>
                                          </p:val>
                                        </p:tav>
                                        <p:tav tm="100000">
                                          <p:val>
                                            <p:strVal val="#ppt_h"/>
                                          </p:val>
                                        </p:tav>
                                      </p:tavLst>
                                    </p:anim>
                                    <p:anim calcmode="lin" valueType="num">
                                      <p:cBhvr>
                                        <p:cTn id="14" dur="1000" fill="hold"/>
                                        <p:tgtEl>
                                          <p:spTgt spid="2050"/>
                                        </p:tgtEl>
                                        <p:attrNameLst>
                                          <p:attrName>style.rotation</p:attrName>
                                        </p:attrNameLst>
                                      </p:cBhvr>
                                      <p:tavLst>
                                        <p:tav tm="0">
                                          <p:val>
                                            <p:fltVal val="90"/>
                                          </p:val>
                                        </p:tav>
                                        <p:tav tm="100000">
                                          <p:val>
                                            <p:fltVal val="0"/>
                                          </p:val>
                                        </p:tav>
                                      </p:tavLst>
                                    </p:anim>
                                    <p:animEffect transition="in" filter="fade">
                                      <p:cBhvr>
                                        <p:cTn id="15"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FAD1-C0E3-07D6-E8A4-E0B6E1454018}"/>
              </a:ext>
            </a:extLst>
          </p:cNvPr>
          <p:cNvSpPr>
            <a:spLocks noGrp="1"/>
          </p:cNvSpPr>
          <p:nvPr>
            <p:ph type="title"/>
          </p:nvPr>
        </p:nvSpPr>
        <p:spPr>
          <a:xfrm>
            <a:off x="1790700" y="859360"/>
            <a:ext cx="8610600" cy="1293028"/>
          </a:xfrm>
        </p:spPr>
        <p:txBody>
          <a:bodyPr/>
          <a:lstStyle/>
          <a:p>
            <a:pPr algn="ctr"/>
            <a:r>
              <a:rPr lang="en-US" dirty="0"/>
              <a:t>What is a substance use disorder (</a:t>
            </a:r>
            <a:r>
              <a:rPr lang="en-US" dirty="0" err="1"/>
              <a:t>sud</a:t>
            </a:r>
            <a:r>
              <a:rPr lang="en-US" dirty="0"/>
              <a:t>)?</a:t>
            </a:r>
          </a:p>
        </p:txBody>
      </p:sp>
      <p:sp>
        <p:nvSpPr>
          <p:cNvPr id="3" name="Content Placeholder 2">
            <a:extLst>
              <a:ext uri="{FF2B5EF4-FFF2-40B4-BE49-F238E27FC236}">
                <a16:creationId xmlns:a16="http://schemas.microsoft.com/office/drawing/2014/main" id="{8BD22271-A360-D579-5CB0-C0A7889ABD06}"/>
              </a:ext>
            </a:extLst>
          </p:cNvPr>
          <p:cNvSpPr>
            <a:spLocks noGrp="1"/>
          </p:cNvSpPr>
          <p:nvPr>
            <p:ph idx="1"/>
          </p:nvPr>
        </p:nvSpPr>
        <p:spPr/>
        <p:txBody>
          <a:bodyPr/>
          <a:lstStyle/>
          <a:p>
            <a:r>
              <a:rPr lang="en-US" dirty="0"/>
              <a:t>According to the DMS 5, a Substance Use Disorder </a:t>
            </a:r>
            <a:r>
              <a:rPr lang="en-US" i="0" dirty="0">
                <a:effectLst/>
              </a:rPr>
              <a:t>involves patterns of symptoms caused by using a substance that an individual continues taking despite its negative effects. Based on decades of research, DSM-5 points out 11 criteria that can arise from substance misuse. These criteria fall under four basic categories — impaired control, physical dependence, social problems and risky use:</a:t>
            </a:r>
            <a:endParaRPr lang="en-US" dirty="0"/>
          </a:p>
        </p:txBody>
      </p:sp>
    </p:spTree>
    <p:extLst>
      <p:ext uri="{BB962C8B-B14F-4D97-AF65-F5344CB8AC3E}">
        <p14:creationId xmlns:p14="http://schemas.microsoft.com/office/powerpoint/2010/main" val="2600188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7ADE-01FA-F755-55B4-3D1E7A17D2E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82C5ADA-9B09-4936-9085-82BFB4176139}"/>
              </a:ext>
            </a:extLst>
          </p:cNvPr>
          <p:cNvPicPr>
            <a:picLocks noGrp="1" noChangeAspect="1"/>
          </p:cNvPicPr>
          <p:nvPr>
            <p:ph idx="1"/>
          </p:nvPr>
        </p:nvPicPr>
        <p:blipFill>
          <a:blip r:embed="rId2"/>
          <a:stretch>
            <a:fillRect/>
          </a:stretch>
        </p:blipFill>
        <p:spPr>
          <a:xfrm>
            <a:off x="4119477" y="803254"/>
            <a:ext cx="3953045" cy="5251491"/>
          </a:xfrm>
          <a:prstGeom prst="rect">
            <a:avLst/>
          </a:prstGeom>
        </p:spPr>
      </p:pic>
    </p:spTree>
    <p:extLst>
      <p:ext uri="{BB962C8B-B14F-4D97-AF65-F5344CB8AC3E}">
        <p14:creationId xmlns:p14="http://schemas.microsoft.com/office/powerpoint/2010/main" val="3386348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6981A-2A0D-DE30-B90D-03DCE64E22FB}"/>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F18FF260-EE6A-BB8C-74BD-FF9E0AED06CC}"/>
              </a:ext>
            </a:extLst>
          </p:cNvPr>
          <p:cNvSpPr>
            <a:spLocks noGrp="1"/>
          </p:cNvSpPr>
          <p:nvPr>
            <p:ph idx="1"/>
          </p:nvPr>
        </p:nvSpPr>
        <p:spPr>
          <a:xfrm>
            <a:off x="2366818" y="2207283"/>
            <a:ext cx="8567613" cy="2458694"/>
          </a:xfrm>
        </p:spPr>
        <p:txBody>
          <a:bodyPr/>
          <a:lstStyle/>
          <a:p>
            <a:endParaRPr lang="en-US" dirty="0"/>
          </a:p>
        </p:txBody>
      </p:sp>
      <p:pic>
        <p:nvPicPr>
          <p:cNvPr id="1026" name="Picture 2">
            <a:extLst>
              <a:ext uri="{FF2B5EF4-FFF2-40B4-BE49-F238E27FC236}">
                <a16:creationId xmlns:a16="http://schemas.microsoft.com/office/drawing/2014/main" id="{87ACC43B-B965-2347-5F8F-6F838536B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781" y="17485"/>
            <a:ext cx="9291637" cy="684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2392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72A8-D492-0D06-CF90-1B12514E8B4E}"/>
              </a:ext>
            </a:extLst>
          </p:cNvPr>
          <p:cNvSpPr>
            <a:spLocks noGrp="1"/>
          </p:cNvSpPr>
          <p:nvPr>
            <p:ph type="title"/>
          </p:nvPr>
        </p:nvSpPr>
        <p:spPr>
          <a:xfrm>
            <a:off x="1790700" y="639315"/>
            <a:ext cx="8610600" cy="1293028"/>
          </a:xfrm>
        </p:spPr>
        <p:txBody>
          <a:bodyPr/>
          <a:lstStyle/>
          <a:p>
            <a:pPr algn="ctr"/>
            <a:r>
              <a:rPr lang="en-US" dirty="0"/>
              <a:t>In closing…remember</a:t>
            </a:r>
          </a:p>
        </p:txBody>
      </p:sp>
      <p:sp>
        <p:nvSpPr>
          <p:cNvPr id="3" name="Content Placeholder 2">
            <a:extLst>
              <a:ext uri="{FF2B5EF4-FFF2-40B4-BE49-F238E27FC236}">
                <a16:creationId xmlns:a16="http://schemas.microsoft.com/office/drawing/2014/main" id="{413D2B75-EF80-5AC7-6CB5-FEA4B1EEBF2B}"/>
              </a:ext>
            </a:extLst>
          </p:cNvPr>
          <p:cNvSpPr>
            <a:spLocks noGrp="1"/>
          </p:cNvSpPr>
          <p:nvPr>
            <p:ph idx="1"/>
          </p:nvPr>
        </p:nvSpPr>
        <p:spPr/>
        <p:txBody>
          <a:bodyPr/>
          <a:lstStyle/>
          <a:p>
            <a:r>
              <a:rPr lang="en-US" dirty="0"/>
              <a:t>Be kind; everyone struggles</a:t>
            </a:r>
          </a:p>
          <a:p>
            <a:r>
              <a:rPr lang="en-US" dirty="0"/>
              <a:t>No matter where you are and no matter what you’ve done, you are loved </a:t>
            </a:r>
          </a:p>
          <a:p>
            <a:r>
              <a:rPr lang="en-US" dirty="0"/>
              <a:t>There is HOPE</a:t>
            </a:r>
          </a:p>
          <a:p>
            <a:r>
              <a:rPr lang="en-US" dirty="0"/>
              <a:t>Keep this in mind – you’ve been 100% successful at surviving your worst day</a:t>
            </a:r>
          </a:p>
          <a:p>
            <a:r>
              <a:rPr lang="en-US" dirty="0"/>
              <a:t>Going from Surviving to Thriving starts one day at a time</a:t>
            </a:r>
          </a:p>
          <a:p>
            <a:r>
              <a:rPr lang="en-US" dirty="0"/>
              <a:t>The sun will rise tomorrow and with tomorrow brings new opportunities</a:t>
            </a:r>
          </a:p>
        </p:txBody>
      </p:sp>
    </p:spTree>
    <p:extLst>
      <p:ext uri="{BB962C8B-B14F-4D97-AF65-F5344CB8AC3E}">
        <p14:creationId xmlns:p14="http://schemas.microsoft.com/office/powerpoint/2010/main" val="1595907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DB2A-8099-F436-E6B4-6667D711D0BF}"/>
              </a:ext>
            </a:extLst>
          </p:cNvPr>
          <p:cNvSpPr>
            <a:spLocks noGrp="1"/>
          </p:cNvSpPr>
          <p:nvPr>
            <p:ph type="title"/>
          </p:nvPr>
        </p:nvSpPr>
        <p:spPr>
          <a:xfrm>
            <a:off x="1790700" y="639315"/>
            <a:ext cx="8610600" cy="1289650"/>
          </a:xfrm>
        </p:spPr>
        <p:txBody>
          <a:bodyPr/>
          <a:lstStyle/>
          <a:p>
            <a:pPr algn="ctr"/>
            <a:r>
              <a:rPr lang="en-US" dirty="0"/>
              <a:t>Reference list</a:t>
            </a:r>
          </a:p>
        </p:txBody>
      </p:sp>
      <p:sp>
        <p:nvSpPr>
          <p:cNvPr id="3" name="Content Placeholder 2">
            <a:extLst>
              <a:ext uri="{FF2B5EF4-FFF2-40B4-BE49-F238E27FC236}">
                <a16:creationId xmlns:a16="http://schemas.microsoft.com/office/drawing/2014/main" id="{C8DF5257-EF11-8DD2-786F-1AFCE3B37EAB}"/>
              </a:ext>
            </a:extLst>
          </p:cNvPr>
          <p:cNvSpPr>
            <a:spLocks noGrp="1"/>
          </p:cNvSpPr>
          <p:nvPr>
            <p:ph idx="1"/>
          </p:nvPr>
        </p:nvSpPr>
        <p:spPr/>
        <p:txBody>
          <a:bodyPr/>
          <a:lstStyle/>
          <a:p>
            <a:r>
              <a:rPr lang="en-US" sz="1200" dirty="0">
                <a:hlinkClick r:id="rId2">
                  <a:extLst>
                    <a:ext uri="{A12FA001-AC4F-418D-AE19-62706E023703}">
                      <ahyp:hlinkClr xmlns:ahyp="http://schemas.microsoft.com/office/drawing/2018/hyperlinkcolor" val="tx"/>
                    </a:ext>
                  </a:extLst>
                </a:hlinkClick>
              </a:rPr>
              <a:t>https://www.gatewayfoundation.org/blog/dsm-5-substance-use-disorder/</a:t>
            </a:r>
          </a:p>
          <a:p>
            <a:r>
              <a:rPr lang="en-US" sz="1200" dirty="0">
                <a:hlinkClick r:id="rId2">
                  <a:extLst>
                    <a:ext uri="{A12FA001-AC4F-418D-AE19-62706E023703}">
                      <ahyp:hlinkClr xmlns:ahyp="http://schemas.microsoft.com/office/drawing/2018/hyperlinkcolor" val="tx"/>
                    </a:ext>
                  </a:extLst>
                </a:hlinkClick>
              </a:rPr>
              <a:t>https://www.niaaa.nih.gov/alcohols-effects-health/alcohol-topics-z/alcohol-facts-and-statistics/alcohol-related-emergencies-and-deaths-united-states</a:t>
            </a:r>
            <a:endParaRPr lang="en-US" sz="1200" dirty="0"/>
          </a:p>
          <a:p>
            <a:r>
              <a:rPr lang="en-US" sz="1200" dirty="0"/>
              <a:t>https://www.niaaa.nih.gov/alcohols-effects-health/alcohol-topics-z/alcohol-facts-and-statistics/alcohol-use-united-states-age-groups-and-demographic-characteristics#:~:text=According%20to%20the%202023%20NSDUH%2C%20177.3%20million%20people%20ages%2012,drank%20in%20the%20past%20year.&amp;text=3%2C4-,This%20includes%3A,63.9%25%20in%20this%20age%20group)&amp;text=88.7%20million%20females%20ages%2012,61.2%25%20in%20this%20age%20group) </a:t>
            </a:r>
          </a:p>
          <a:p>
            <a:r>
              <a:rPr lang="en-US" sz="1200" dirty="0">
                <a:hlinkClick r:id="rId3">
                  <a:extLst>
                    <a:ext uri="{A12FA001-AC4F-418D-AE19-62706E023703}">
                      <ahyp:hlinkClr xmlns:ahyp="http://schemas.microsoft.com/office/drawing/2018/hyperlinkcolor" val="tx"/>
                    </a:ext>
                  </a:extLst>
                </a:hlinkClick>
              </a:rPr>
              <a:t>https://nida.nih.gov/research-topics/opioids#opioids</a:t>
            </a:r>
            <a:r>
              <a:rPr lang="en-US" sz="1200" dirty="0"/>
              <a:t> </a:t>
            </a:r>
          </a:p>
          <a:p>
            <a:r>
              <a:rPr lang="en-US" sz="1200" dirty="0">
                <a:hlinkClick r:id="rId4">
                  <a:extLst>
                    <a:ext uri="{A12FA001-AC4F-418D-AE19-62706E023703}">
                      <ahyp:hlinkClr xmlns:ahyp="http://schemas.microsoft.com/office/drawing/2018/hyperlinkcolor" val="tx"/>
                    </a:ext>
                  </a:extLst>
                </a:hlinkClick>
              </a:rPr>
              <a:t>https://www.wikiwand.com/en/articles/United_States_drug_overdose_death_rates_and_totals_over_time</a:t>
            </a:r>
            <a:r>
              <a:rPr lang="en-US" sz="1200" dirty="0"/>
              <a:t> </a:t>
            </a:r>
          </a:p>
          <a:p>
            <a:r>
              <a:rPr lang="en-US" sz="1200" dirty="0"/>
              <a:t>https://subscribe.heraldtribune.com/restricted?return=https%3A%2F%2Fwww.heraldtribune.com%2Fstory%2Fnews%2F2022%2F02%2F21%2Ffentanyl-and-opioid-crisis-manatee-sees-most-overdose-deaths-since-2016%2F6751032001%2F&amp;gps-source=CPROADBLOCKDH&amp;itm_source=roadblock&amp;itm_medium=onsite&amp;itm_campaign=premiumroadblock&amp;gca-cat=p&amp;gca-uir=true&amp;gca-epti=z119069e008800v119069b00xxxxd11xx65&amp;gca-ft=170&amp;gca-ds=sophi </a:t>
            </a:r>
          </a:p>
          <a:p>
            <a:r>
              <a:rPr lang="en-US" sz="1200" dirty="0">
                <a:hlinkClick r:id="rId5">
                  <a:extLst>
                    <a:ext uri="{A12FA001-AC4F-418D-AE19-62706E023703}">
                      <ahyp:hlinkClr xmlns:ahyp="http://schemas.microsoft.com/office/drawing/2018/hyperlinkcolor" val="tx"/>
                    </a:ext>
                  </a:extLst>
                </a:hlinkClick>
              </a:rPr>
              <a:t>https://www.mayoclinic.org/diseases-conditions/alcohol-use-disorder/symptoms-causes/syc-20369243</a:t>
            </a:r>
            <a:endParaRPr lang="en-US" sz="1200" dirty="0"/>
          </a:p>
          <a:p>
            <a:endParaRPr lang="en-US" sz="900" dirty="0"/>
          </a:p>
          <a:p>
            <a:endParaRPr lang="en-US" sz="900" dirty="0"/>
          </a:p>
        </p:txBody>
      </p:sp>
    </p:spTree>
    <p:extLst>
      <p:ext uri="{BB962C8B-B14F-4D97-AF65-F5344CB8AC3E}">
        <p14:creationId xmlns:p14="http://schemas.microsoft.com/office/powerpoint/2010/main" val="222740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67B2-7172-1A43-E061-4483EB0AC4AE}"/>
              </a:ext>
            </a:extLst>
          </p:cNvPr>
          <p:cNvSpPr>
            <a:spLocks noGrp="1"/>
          </p:cNvSpPr>
          <p:nvPr>
            <p:ph type="title"/>
          </p:nvPr>
        </p:nvSpPr>
        <p:spPr>
          <a:xfrm>
            <a:off x="1790700" y="798879"/>
            <a:ext cx="8610600" cy="1293028"/>
          </a:xfrm>
        </p:spPr>
        <p:txBody>
          <a:bodyPr/>
          <a:lstStyle/>
          <a:p>
            <a:pPr algn="ctr"/>
            <a:r>
              <a:rPr lang="en-US" dirty="0"/>
              <a:t>Thank you!</a:t>
            </a:r>
          </a:p>
        </p:txBody>
      </p:sp>
      <p:sp>
        <p:nvSpPr>
          <p:cNvPr id="11" name="Content Placeholder 10">
            <a:extLst>
              <a:ext uri="{FF2B5EF4-FFF2-40B4-BE49-F238E27FC236}">
                <a16:creationId xmlns:a16="http://schemas.microsoft.com/office/drawing/2014/main" id="{0B0BB068-A608-F225-5808-8C5F89BA584C}"/>
              </a:ext>
            </a:extLst>
          </p:cNvPr>
          <p:cNvSpPr>
            <a:spLocks noGrp="1"/>
          </p:cNvSpPr>
          <p:nvPr>
            <p:ph idx="1"/>
          </p:nvPr>
        </p:nvSpPr>
        <p:spPr/>
        <p:txBody>
          <a:bodyPr/>
          <a:lstStyle/>
          <a:p>
            <a:r>
              <a:rPr lang="en-US" dirty="0"/>
              <a:t>Jonathan D. Sanders MS, CRC, LPC</a:t>
            </a:r>
          </a:p>
          <a:p>
            <a:r>
              <a:rPr lang="en-US" dirty="0">
                <a:hlinkClick r:id="rId2"/>
              </a:rPr>
              <a:t>Jonathan.sanders@rehab.alabama.gov</a:t>
            </a:r>
            <a:endParaRPr lang="en-US" dirty="0"/>
          </a:p>
          <a:p>
            <a:r>
              <a:rPr lang="en-US" dirty="0"/>
              <a:t>205-290-4482 (o)</a:t>
            </a:r>
          </a:p>
          <a:p>
            <a:r>
              <a:rPr lang="en-US" dirty="0"/>
              <a:t>205-908-3161 ©</a:t>
            </a:r>
          </a:p>
          <a:p>
            <a:r>
              <a:rPr lang="en-US" dirty="0"/>
              <a:t>Senior Rehabilitation Counselor</a:t>
            </a:r>
          </a:p>
          <a:p>
            <a:r>
              <a:rPr lang="en-US" dirty="0"/>
              <a:t>236 Goodwin Crest Drive</a:t>
            </a:r>
          </a:p>
          <a:p>
            <a:r>
              <a:rPr lang="en-US" dirty="0"/>
              <a:t>Homewood, AL 35209</a:t>
            </a:r>
          </a:p>
        </p:txBody>
      </p:sp>
    </p:spTree>
    <p:extLst>
      <p:ext uri="{BB962C8B-B14F-4D97-AF65-F5344CB8AC3E}">
        <p14:creationId xmlns:p14="http://schemas.microsoft.com/office/powerpoint/2010/main" val="2027046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 calcmode="lin" valueType="num">
                                      <p:cBhvr>
                                        <p:cTn id="14"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11">
                                            <p:txEl>
                                              <p:pRg st="0" end="0"/>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 calcmode="lin" valueType="num">
                                      <p:cBhvr>
                                        <p:cTn id="20"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11">
                                            <p:txEl>
                                              <p:pRg st="1" end="1"/>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 calcmode="lin" valueType="num">
                                      <p:cBhvr>
                                        <p:cTn id="26" dur="10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11">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11">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11">
                                            <p:txEl>
                                              <p:pRg st="2" end="2"/>
                                            </p:txEl>
                                          </p:spTgt>
                                        </p:tgtEl>
                                      </p:cBhvr>
                                    </p:animEffect>
                                  </p:childTnLst>
                                </p:cTn>
                              </p:par>
                              <p:par>
                                <p:cTn id="30" presetID="31" presetClass="entr" presetSubtype="0" fill="hold" nodeType="with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 calcmode="lin" valueType="num">
                                      <p:cBhvr>
                                        <p:cTn id="32"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33"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34"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35" dur="1000"/>
                                        <p:tgtEl>
                                          <p:spTgt spid="11">
                                            <p:txEl>
                                              <p:pRg st="3" end="3"/>
                                            </p:txEl>
                                          </p:spTgt>
                                        </p:tgtEl>
                                      </p:cBhvr>
                                    </p:animEffect>
                                  </p:childTnLst>
                                </p:cTn>
                              </p:par>
                              <p:par>
                                <p:cTn id="36" presetID="31" presetClass="entr" presetSubtype="0" fill="hold" nodeType="with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 calcmode="lin" valueType="num">
                                      <p:cBhvr>
                                        <p:cTn id="38" dur="1000" fill="hold"/>
                                        <p:tgtEl>
                                          <p:spTgt spid="11">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11">
                                            <p:txEl>
                                              <p:pRg st="4" end="4"/>
                                            </p:txEl>
                                          </p:spTgt>
                                        </p:tgtEl>
                                        <p:attrNameLst>
                                          <p:attrName>ppt_h</p:attrName>
                                        </p:attrNameLst>
                                      </p:cBhvr>
                                      <p:tavLst>
                                        <p:tav tm="0">
                                          <p:val>
                                            <p:fltVal val="0"/>
                                          </p:val>
                                        </p:tav>
                                        <p:tav tm="100000">
                                          <p:val>
                                            <p:strVal val="#ppt_h"/>
                                          </p:val>
                                        </p:tav>
                                      </p:tavLst>
                                    </p:anim>
                                    <p:anim calcmode="lin" valueType="num">
                                      <p:cBhvr>
                                        <p:cTn id="40" dur="1000" fill="hold"/>
                                        <p:tgtEl>
                                          <p:spTgt spid="11">
                                            <p:txEl>
                                              <p:pRg st="4" end="4"/>
                                            </p:txEl>
                                          </p:spTgt>
                                        </p:tgtEl>
                                        <p:attrNameLst>
                                          <p:attrName>style.rotation</p:attrName>
                                        </p:attrNameLst>
                                      </p:cBhvr>
                                      <p:tavLst>
                                        <p:tav tm="0">
                                          <p:val>
                                            <p:fltVal val="90"/>
                                          </p:val>
                                        </p:tav>
                                        <p:tav tm="100000">
                                          <p:val>
                                            <p:fltVal val="0"/>
                                          </p:val>
                                        </p:tav>
                                      </p:tavLst>
                                    </p:anim>
                                    <p:animEffect transition="in" filter="fade">
                                      <p:cBhvr>
                                        <p:cTn id="41" dur="1000"/>
                                        <p:tgtEl>
                                          <p:spTgt spid="11">
                                            <p:txEl>
                                              <p:pRg st="4" end="4"/>
                                            </p:txEl>
                                          </p:spTgt>
                                        </p:tgtEl>
                                      </p:cBhvr>
                                    </p:animEffect>
                                  </p:childTnLst>
                                </p:cTn>
                              </p:par>
                              <p:par>
                                <p:cTn id="42" presetID="31" presetClass="entr" presetSubtype="0" fill="hold" nodeType="withEffect">
                                  <p:stCondLst>
                                    <p:cond delay="0"/>
                                  </p:stCondLst>
                                  <p:childTnLst>
                                    <p:set>
                                      <p:cBhvr>
                                        <p:cTn id="43" dur="1" fill="hold">
                                          <p:stCondLst>
                                            <p:cond delay="0"/>
                                          </p:stCondLst>
                                        </p:cTn>
                                        <p:tgtEl>
                                          <p:spTgt spid="11">
                                            <p:txEl>
                                              <p:pRg st="5" end="5"/>
                                            </p:txEl>
                                          </p:spTgt>
                                        </p:tgtEl>
                                        <p:attrNameLst>
                                          <p:attrName>style.visibility</p:attrName>
                                        </p:attrNameLst>
                                      </p:cBhvr>
                                      <p:to>
                                        <p:strVal val="visible"/>
                                      </p:to>
                                    </p:set>
                                    <p:anim calcmode="lin" valueType="num">
                                      <p:cBhvr>
                                        <p:cTn id="44" dur="1000" fill="hold"/>
                                        <p:tgtEl>
                                          <p:spTgt spid="11">
                                            <p:txEl>
                                              <p:pRg st="5" end="5"/>
                                            </p:txEl>
                                          </p:spTgt>
                                        </p:tgtEl>
                                        <p:attrNameLst>
                                          <p:attrName>ppt_w</p:attrName>
                                        </p:attrNameLst>
                                      </p:cBhvr>
                                      <p:tavLst>
                                        <p:tav tm="0">
                                          <p:val>
                                            <p:fltVal val="0"/>
                                          </p:val>
                                        </p:tav>
                                        <p:tav tm="100000">
                                          <p:val>
                                            <p:strVal val="#ppt_w"/>
                                          </p:val>
                                        </p:tav>
                                      </p:tavLst>
                                    </p:anim>
                                    <p:anim calcmode="lin" valueType="num">
                                      <p:cBhvr>
                                        <p:cTn id="45" dur="1000" fill="hold"/>
                                        <p:tgtEl>
                                          <p:spTgt spid="11">
                                            <p:txEl>
                                              <p:pRg st="5" end="5"/>
                                            </p:txEl>
                                          </p:spTgt>
                                        </p:tgtEl>
                                        <p:attrNameLst>
                                          <p:attrName>ppt_h</p:attrName>
                                        </p:attrNameLst>
                                      </p:cBhvr>
                                      <p:tavLst>
                                        <p:tav tm="0">
                                          <p:val>
                                            <p:fltVal val="0"/>
                                          </p:val>
                                        </p:tav>
                                        <p:tav tm="100000">
                                          <p:val>
                                            <p:strVal val="#ppt_h"/>
                                          </p:val>
                                        </p:tav>
                                      </p:tavLst>
                                    </p:anim>
                                    <p:anim calcmode="lin" valueType="num">
                                      <p:cBhvr>
                                        <p:cTn id="46" dur="1000" fill="hold"/>
                                        <p:tgtEl>
                                          <p:spTgt spid="11">
                                            <p:txEl>
                                              <p:pRg st="5" end="5"/>
                                            </p:txEl>
                                          </p:spTgt>
                                        </p:tgtEl>
                                        <p:attrNameLst>
                                          <p:attrName>style.rotation</p:attrName>
                                        </p:attrNameLst>
                                      </p:cBhvr>
                                      <p:tavLst>
                                        <p:tav tm="0">
                                          <p:val>
                                            <p:fltVal val="90"/>
                                          </p:val>
                                        </p:tav>
                                        <p:tav tm="100000">
                                          <p:val>
                                            <p:fltVal val="0"/>
                                          </p:val>
                                        </p:tav>
                                      </p:tavLst>
                                    </p:anim>
                                    <p:animEffect transition="in" filter="fade">
                                      <p:cBhvr>
                                        <p:cTn id="47" dur="1000"/>
                                        <p:tgtEl>
                                          <p:spTgt spid="11">
                                            <p:txEl>
                                              <p:pRg st="5" end="5"/>
                                            </p:txEl>
                                          </p:spTgt>
                                        </p:tgtEl>
                                      </p:cBhvr>
                                    </p:animEffect>
                                  </p:childTnLst>
                                </p:cTn>
                              </p:par>
                              <p:par>
                                <p:cTn id="48" presetID="31" presetClass="entr" presetSubtype="0" fill="hold" nodeType="withEffect">
                                  <p:stCondLst>
                                    <p:cond delay="0"/>
                                  </p:stCondLst>
                                  <p:childTnLst>
                                    <p:set>
                                      <p:cBhvr>
                                        <p:cTn id="49" dur="1" fill="hold">
                                          <p:stCondLst>
                                            <p:cond delay="0"/>
                                          </p:stCondLst>
                                        </p:cTn>
                                        <p:tgtEl>
                                          <p:spTgt spid="11">
                                            <p:txEl>
                                              <p:pRg st="6" end="6"/>
                                            </p:txEl>
                                          </p:spTgt>
                                        </p:tgtEl>
                                        <p:attrNameLst>
                                          <p:attrName>style.visibility</p:attrName>
                                        </p:attrNameLst>
                                      </p:cBhvr>
                                      <p:to>
                                        <p:strVal val="visible"/>
                                      </p:to>
                                    </p:set>
                                    <p:anim calcmode="lin" valueType="num">
                                      <p:cBhvr>
                                        <p:cTn id="50" dur="1000" fill="hold"/>
                                        <p:tgtEl>
                                          <p:spTgt spid="11">
                                            <p:txEl>
                                              <p:pRg st="6" end="6"/>
                                            </p:txEl>
                                          </p:spTgt>
                                        </p:tgtEl>
                                        <p:attrNameLst>
                                          <p:attrName>ppt_w</p:attrName>
                                        </p:attrNameLst>
                                      </p:cBhvr>
                                      <p:tavLst>
                                        <p:tav tm="0">
                                          <p:val>
                                            <p:fltVal val="0"/>
                                          </p:val>
                                        </p:tav>
                                        <p:tav tm="100000">
                                          <p:val>
                                            <p:strVal val="#ppt_w"/>
                                          </p:val>
                                        </p:tav>
                                      </p:tavLst>
                                    </p:anim>
                                    <p:anim calcmode="lin" valueType="num">
                                      <p:cBhvr>
                                        <p:cTn id="51" dur="1000" fill="hold"/>
                                        <p:tgtEl>
                                          <p:spTgt spid="11">
                                            <p:txEl>
                                              <p:pRg st="6" end="6"/>
                                            </p:txEl>
                                          </p:spTgt>
                                        </p:tgtEl>
                                        <p:attrNameLst>
                                          <p:attrName>ppt_h</p:attrName>
                                        </p:attrNameLst>
                                      </p:cBhvr>
                                      <p:tavLst>
                                        <p:tav tm="0">
                                          <p:val>
                                            <p:fltVal val="0"/>
                                          </p:val>
                                        </p:tav>
                                        <p:tav tm="100000">
                                          <p:val>
                                            <p:strVal val="#ppt_h"/>
                                          </p:val>
                                        </p:tav>
                                      </p:tavLst>
                                    </p:anim>
                                    <p:anim calcmode="lin" valueType="num">
                                      <p:cBhvr>
                                        <p:cTn id="52" dur="1000" fill="hold"/>
                                        <p:tgtEl>
                                          <p:spTgt spid="11">
                                            <p:txEl>
                                              <p:pRg st="6" end="6"/>
                                            </p:txEl>
                                          </p:spTgt>
                                        </p:tgtEl>
                                        <p:attrNameLst>
                                          <p:attrName>style.rotation</p:attrName>
                                        </p:attrNameLst>
                                      </p:cBhvr>
                                      <p:tavLst>
                                        <p:tav tm="0">
                                          <p:val>
                                            <p:fltVal val="90"/>
                                          </p:val>
                                        </p:tav>
                                        <p:tav tm="100000">
                                          <p:val>
                                            <p:fltVal val="0"/>
                                          </p:val>
                                        </p:tav>
                                      </p:tavLst>
                                    </p:anim>
                                    <p:animEffect transition="in" filter="fade">
                                      <p:cBhvr>
                                        <p:cTn id="53" dur="1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782F-0C4C-AA83-F4AA-388473F907DC}"/>
              </a:ext>
            </a:extLst>
          </p:cNvPr>
          <p:cNvSpPr>
            <a:spLocks noGrp="1"/>
          </p:cNvSpPr>
          <p:nvPr>
            <p:ph type="title"/>
          </p:nvPr>
        </p:nvSpPr>
        <p:spPr>
          <a:xfrm flipH="1" flipV="1">
            <a:off x="11506200" y="0"/>
            <a:ext cx="596660" cy="764373"/>
          </a:xfrm>
        </p:spPr>
        <p:txBody>
          <a:bodyPr/>
          <a:lstStyle/>
          <a:p>
            <a:endParaRPr lang="en-US" dirty="0"/>
          </a:p>
        </p:txBody>
      </p:sp>
      <p:sp>
        <p:nvSpPr>
          <p:cNvPr id="3" name="Content Placeholder 2">
            <a:extLst>
              <a:ext uri="{FF2B5EF4-FFF2-40B4-BE49-F238E27FC236}">
                <a16:creationId xmlns:a16="http://schemas.microsoft.com/office/drawing/2014/main" id="{1245F4B9-CEE5-4F00-55D5-776BBCFC51D0}"/>
              </a:ext>
            </a:extLst>
          </p:cNvPr>
          <p:cNvSpPr>
            <a:spLocks noGrp="1"/>
          </p:cNvSpPr>
          <p:nvPr>
            <p:ph idx="1"/>
          </p:nvPr>
        </p:nvSpPr>
        <p:spPr>
          <a:xfrm>
            <a:off x="685800" y="0"/>
            <a:ext cx="10820400" cy="6218685"/>
          </a:xfrm>
        </p:spPr>
        <p:txBody>
          <a:bodyPr>
            <a:normAutofit fontScale="92500" lnSpcReduction="20000"/>
          </a:bodyPr>
          <a:lstStyle/>
          <a:p>
            <a:pPr algn="l">
              <a:buFont typeface="+mj-lt"/>
              <a:buAutoNum type="arabicPeriod"/>
            </a:pPr>
            <a:endParaRPr lang="en-US" b="0" i="0" dirty="0">
              <a:effectLst/>
              <a:latin typeface="Roboto" panose="02000000000000000000" pitchFamily="2" charset="0"/>
            </a:endParaRPr>
          </a:p>
          <a:p>
            <a:pPr algn="l">
              <a:buFont typeface="+mj-lt"/>
              <a:buAutoNum type="arabicPeriod"/>
            </a:pPr>
            <a:endParaRPr lang="en-US" dirty="0">
              <a:latin typeface="Roboto" panose="02000000000000000000" pitchFamily="2" charset="0"/>
            </a:endParaRPr>
          </a:p>
          <a:p>
            <a:pPr algn="l">
              <a:buFont typeface="+mj-lt"/>
              <a:buAutoNum type="arabicPeriod"/>
            </a:pPr>
            <a:r>
              <a:rPr lang="en-US" sz="2400" b="0" i="0" dirty="0">
                <a:effectLst/>
              </a:rPr>
              <a:t>Using more of a substance than intended or using it for longer than you’re meant to.</a:t>
            </a:r>
          </a:p>
          <a:p>
            <a:pPr algn="l">
              <a:buFont typeface="+mj-lt"/>
              <a:buAutoNum type="arabicPeriod"/>
            </a:pPr>
            <a:r>
              <a:rPr lang="en-US" sz="2400" b="0" i="0" dirty="0">
                <a:effectLst/>
              </a:rPr>
              <a:t>Trying to cut down or stop using the substance but being unable to.</a:t>
            </a:r>
          </a:p>
          <a:p>
            <a:pPr algn="l">
              <a:buFont typeface="+mj-lt"/>
              <a:buAutoNum type="arabicPeriod"/>
            </a:pPr>
            <a:r>
              <a:rPr lang="en-US" sz="2400" b="0" i="0" dirty="0">
                <a:effectLst/>
              </a:rPr>
              <a:t>Experiencing intense cravings or urges to use the substance.</a:t>
            </a:r>
          </a:p>
          <a:p>
            <a:pPr algn="l">
              <a:buFont typeface="+mj-lt"/>
              <a:buAutoNum type="arabicPeriod"/>
            </a:pPr>
            <a:r>
              <a:rPr lang="en-US" sz="2400" b="0" i="0" dirty="0">
                <a:effectLst/>
              </a:rPr>
              <a:t>Needing more of the substance to get the desired effect — also called tolerance.</a:t>
            </a:r>
          </a:p>
          <a:p>
            <a:pPr algn="l">
              <a:buFont typeface="+mj-lt"/>
              <a:buAutoNum type="arabicPeriod"/>
            </a:pPr>
            <a:r>
              <a:rPr lang="en-US" sz="2400" b="0" i="0" dirty="0">
                <a:effectLst/>
              </a:rPr>
              <a:t>Developing withdrawal symptoms when not using the substance.</a:t>
            </a:r>
          </a:p>
          <a:p>
            <a:pPr algn="l">
              <a:buFont typeface="+mj-lt"/>
              <a:buAutoNum type="arabicPeriod"/>
            </a:pPr>
            <a:r>
              <a:rPr lang="en-US" sz="2400" b="0" i="0" dirty="0">
                <a:effectLst/>
              </a:rPr>
              <a:t>Spending more time getting and using drugs and recovering from substance use.</a:t>
            </a:r>
          </a:p>
          <a:p>
            <a:pPr algn="l">
              <a:buFont typeface="+mj-lt"/>
              <a:buAutoNum type="arabicPeriod"/>
            </a:pPr>
            <a:r>
              <a:rPr lang="en-US" sz="2400" b="0" i="0" dirty="0">
                <a:effectLst/>
              </a:rPr>
              <a:t>Neglecting responsibilities at home, work or school because of substance use.</a:t>
            </a:r>
          </a:p>
          <a:p>
            <a:pPr algn="l">
              <a:buFont typeface="+mj-lt"/>
              <a:buAutoNum type="arabicPeriod"/>
            </a:pPr>
            <a:r>
              <a:rPr lang="en-US" sz="2400" b="0" i="0" dirty="0">
                <a:effectLst/>
              </a:rPr>
              <a:t>Continuing to use even when it causes relationship problems.</a:t>
            </a:r>
          </a:p>
          <a:p>
            <a:pPr algn="l">
              <a:buFont typeface="+mj-lt"/>
              <a:buAutoNum type="arabicPeriod"/>
            </a:pPr>
            <a:r>
              <a:rPr lang="en-US" sz="2400" b="0" i="0" dirty="0">
                <a:effectLst/>
              </a:rPr>
              <a:t>Giving up important or desirable social and recreational activities due to substance use.</a:t>
            </a:r>
          </a:p>
          <a:p>
            <a:pPr algn="l">
              <a:buFont typeface="+mj-lt"/>
              <a:buAutoNum type="arabicPeriod"/>
            </a:pPr>
            <a:r>
              <a:rPr lang="en-US" sz="2400" b="0" i="0" dirty="0">
                <a:effectLst/>
              </a:rPr>
              <a:t>Using substances in risky settings that put you in danger.</a:t>
            </a:r>
          </a:p>
          <a:p>
            <a:pPr algn="l">
              <a:buFont typeface="+mj-lt"/>
              <a:buAutoNum type="arabicPeriod"/>
            </a:pPr>
            <a:r>
              <a:rPr lang="en-US" sz="2400" b="0" i="0" dirty="0">
                <a:effectLst/>
              </a:rPr>
              <a:t>Continuing to use despite the substance causing problems to your physical and mental health.</a:t>
            </a:r>
          </a:p>
          <a:p>
            <a:pPr marL="0" indent="0">
              <a:buNone/>
            </a:pPr>
            <a:endParaRPr lang="en-US" dirty="0"/>
          </a:p>
        </p:txBody>
      </p:sp>
    </p:spTree>
    <p:extLst>
      <p:ext uri="{BB962C8B-B14F-4D97-AF65-F5344CB8AC3E}">
        <p14:creationId xmlns:p14="http://schemas.microsoft.com/office/powerpoint/2010/main" val="5766622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arn(inVertical)">
                                      <p:cBhvr>
                                        <p:cTn id="16" dur="500"/>
                                        <p:tgtEl>
                                          <p:spTgt spid="3">
                                            <p:txEl>
                                              <p:pRg st="5" end="5"/>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barn(inVertical)">
                                      <p:cBhvr>
                                        <p:cTn id="19" dur="500"/>
                                        <p:tgtEl>
                                          <p:spTgt spid="3">
                                            <p:txEl>
                                              <p:pRg st="6" end="6"/>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arn(inVertical)">
                                      <p:cBhvr>
                                        <p:cTn id="22" dur="500"/>
                                        <p:tgtEl>
                                          <p:spTgt spid="3">
                                            <p:txEl>
                                              <p:pRg st="7" end="7"/>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arn(inVertical)">
                                      <p:cBhvr>
                                        <p:cTn id="25" dur="500"/>
                                        <p:tgtEl>
                                          <p:spTgt spid="3">
                                            <p:txEl>
                                              <p:pRg st="8" end="8"/>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arn(inVertical)">
                                      <p:cBhvr>
                                        <p:cTn id="28" dur="500"/>
                                        <p:tgtEl>
                                          <p:spTgt spid="3">
                                            <p:txEl>
                                              <p:pRg st="9" end="9"/>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arn(inVertical)">
                                      <p:cBhvr>
                                        <p:cTn id="31" dur="500"/>
                                        <p:tgtEl>
                                          <p:spTgt spid="3">
                                            <p:txEl>
                                              <p:pRg st="10" end="1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arn(inVertical)">
                                      <p:cBhvr>
                                        <p:cTn id="34" dur="500"/>
                                        <p:tgtEl>
                                          <p:spTgt spid="3">
                                            <p:txEl>
                                              <p:pRg st="11" end="11"/>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arn(inVertical)">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4870-9E50-0A95-83FB-4691A436D306}"/>
              </a:ext>
            </a:extLst>
          </p:cNvPr>
          <p:cNvSpPr>
            <a:spLocks noGrp="1"/>
          </p:cNvSpPr>
          <p:nvPr>
            <p:ph type="title"/>
          </p:nvPr>
        </p:nvSpPr>
        <p:spPr>
          <a:xfrm>
            <a:off x="1790700" y="747120"/>
            <a:ext cx="8610600" cy="1293028"/>
          </a:xfrm>
        </p:spPr>
        <p:txBody>
          <a:bodyPr/>
          <a:lstStyle/>
          <a:p>
            <a:pPr algn="ctr"/>
            <a:r>
              <a:rPr lang="en-US" dirty="0"/>
              <a:t>King alcohol</a:t>
            </a:r>
          </a:p>
        </p:txBody>
      </p:sp>
      <p:sp>
        <p:nvSpPr>
          <p:cNvPr id="5" name="Content Placeholder 4">
            <a:extLst>
              <a:ext uri="{FF2B5EF4-FFF2-40B4-BE49-F238E27FC236}">
                <a16:creationId xmlns:a16="http://schemas.microsoft.com/office/drawing/2014/main" id="{7E5794FA-0399-C27A-74B6-70B29828B43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21737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38D6-9BE9-29F4-A51E-852EB9139C18}"/>
              </a:ext>
            </a:extLst>
          </p:cNvPr>
          <p:cNvSpPr>
            <a:spLocks noGrp="1"/>
          </p:cNvSpPr>
          <p:nvPr>
            <p:ph type="title"/>
          </p:nvPr>
        </p:nvSpPr>
        <p:spPr>
          <a:xfrm>
            <a:off x="1790700" y="703988"/>
            <a:ext cx="8610600" cy="1293028"/>
          </a:xfrm>
        </p:spPr>
        <p:txBody>
          <a:bodyPr/>
          <a:lstStyle/>
          <a:p>
            <a:pPr algn="ctr"/>
            <a:endParaRPr lang="en-US" dirty="0"/>
          </a:p>
        </p:txBody>
      </p:sp>
      <p:pic>
        <p:nvPicPr>
          <p:cNvPr id="4" name="Content Placeholder 3">
            <a:extLst>
              <a:ext uri="{FF2B5EF4-FFF2-40B4-BE49-F238E27FC236}">
                <a16:creationId xmlns:a16="http://schemas.microsoft.com/office/drawing/2014/main" id="{E9A58D78-D911-4A3F-AB17-92893AF6574C}"/>
              </a:ext>
            </a:extLst>
          </p:cNvPr>
          <p:cNvPicPr>
            <a:picLocks noGrp="1" noChangeAspect="1"/>
          </p:cNvPicPr>
          <p:nvPr>
            <p:ph idx="1"/>
          </p:nvPr>
        </p:nvPicPr>
        <p:blipFill>
          <a:blip r:embed="rId2"/>
          <a:stretch>
            <a:fillRect/>
          </a:stretch>
        </p:blipFill>
        <p:spPr>
          <a:xfrm>
            <a:off x="3620708" y="350540"/>
            <a:ext cx="4950584" cy="6156919"/>
          </a:xfrm>
          <a:prstGeom prst="rect">
            <a:avLst/>
          </a:prstGeom>
        </p:spPr>
      </p:pic>
    </p:spTree>
    <p:extLst>
      <p:ext uri="{BB962C8B-B14F-4D97-AF65-F5344CB8AC3E}">
        <p14:creationId xmlns:p14="http://schemas.microsoft.com/office/powerpoint/2010/main" val="6676334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14AE-CB56-0D61-46CE-A3382D8A427E}"/>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D68C83B-4D1B-5CCC-4BA9-8D3B1157ABCE}"/>
              </a:ext>
            </a:extLst>
          </p:cNvPr>
          <p:cNvPicPr>
            <a:picLocks noGrp="1" noChangeAspect="1"/>
          </p:cNvPicPr>
          <p:nvPr>
            <p:ph idx="1"/>
          </p:nvPr>
        </p:nvPicPr>
        <p:blipFill>
          <a:blip r:embed="rId2"/>
          <a:stretch>
            <a:fillRect/>
          </a:stretch>
        </p:blipFill>
        <p:spPr>
          <a:xfrm>
            <a:off x="2625701" y="603769"/>
            <a:ext cx="6940597" cy="5650462"/>
          </a:xfrm>
          <a:prstGeom prst="rect">
            <a:avLst/>
          </a:prstGeom>
        </p:spPr>
      </p:pic>
    </p:spTree>
    <p:extLst>
      <p:ext uri="{BB962C8B-B14F-4D97-AF65-F5344CB8AC3E}">
        <p14:creationId xmlns:p14="http://schemas.microsoft.com/office/powerpoint/2010/main" val="24583269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33852-8B78-E102-6823-8F4C13D94C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BE51D0-1044-B89F-C663-8D6FC915A9B0}"/>
              </a:ext>
            </a:extLst>
          </p:cNvPr>
          <p:cNvSpPr>
            <a:spLocks noGrp="1"/>
          </p:cNvSpPr>
          <p:nvPr>
            <p:ph idx="1"/>
          </p:nvPr>
        </p:nvSpPr>
        <p:spPr>
          <a:xfrm>
            <a:off x="508958" y="612476"/>
            <a:ext cx="10997242" cy="5606210"/>
          </a:xfrm>
        </p:spPr>
        <p:txBody>
          <a:bodyPr>
            <a:normAutofit fontScale="92500" lnSpcReduction="10000"/>
          </a:bodyPr>
          <a:lstStyle/>
          <a:p>
            <a:pPr marL="0" marR="0">
              <a:lnSpc>
                <a:spcPct val="115000"/>
              </a:lnSpc>
              <a:spcBef>
                <a:spcPts val="0"/>
              </a:spcBef>
              <a:spcAft>
                <a:spcPts val="800"/>
              </a:spcAft>
            </a:pPr>
            <a:r>
              <a:rPr lang="en-US" sz="1800" b="1" i="1" kern="100" dirty="0">
                <a:effectLst/>
                <a:ea typeface="Aptos" panose="020B0004020202020204" pitchFamily="34" charset="0"/>
                <a:cs typeface="Times New Roman" panose="02020603050405020304" pitchFamily="18" charset="0"/>
              </a:rPr>
              <a:t>People Ages 12 and Older</a:t>
            </a:r>
            <a:endParaRPr lang="en-US" sz="18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ea typeface="Aptos" panose="020B0004020202020204" pitchFamily="34" charset="0"/>
                <a:cs typeface="Times New Roman" panose="02020603050405020304" pitchFamily="18" charset="0"/>
              </a:rPr>
              <a:t>According to the 2023 National Survey on Drug Use and Health (NSDUH), 224.3 million people ages 12 and older (79.1% in this age group) reported that they drank alcohol at some point in their lifetime.</a:t>
            </a:r>
            <a:r>
              <a:rPr lang="en-US" sz="1800" kern="100" baseline="30000" dirty="0">
                <a:effectLst/>
                <a:ea typeface="Aptos" panose="020B0004020202020204" pitchFamily="34" charset="0"/>
                <a:cs typeface="Times New Roman" panose="02020603050405020304" pitchFamily="18" charset="0"/>
              </a:rPr>
              <a:t>1,2</a:t>
            </a:r>
            <a:r>
              <a:rPr lang="en-US" sz="1800" kern="100" dirty="0">
                <a:effectLst/>
                <a:ea typeface="Aptos" panose="020B0004020202020204" pitchFamily="34" charset="0"/>
                <a:cs typeface="Times New Roman" panose="02020603050405020304" pitchFamily="18" charset="0"/>
              </a:rPr>
              <a:t> This includes: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111.1 million males ages 12 and older (80.1% in this age group)</a:t>
            </a:r>
            <a:r>
              <a:rPr lang="en-US" sz="1800" kern="100" baseline="30000" dirty="0">
                <a:effectLst/>
                <a:ea typeface="Aptos" panose="020B0004020202020204" pitchFamily="34" charset="0"/>
                <a:cs typeface="Times New Roman" panose="02020603050405020304" pitchFamily="18" charset="0"/>
              </a:rPr>
              <a:t>1,2</a:t>
            </a:r>
            <a:r>
              <a:rPr lang="en-US" sz="1800" kern="100" dirty="0">
                <a:effectLst/>
                <a:ea typeface="Aptos" panose="020B0004020202020204" pitchFamily="34" charset="0"/>
                <a:cs typeface="Times New Roman" panose="02020603050405020304" pitchFamily="18" charset="0"/>
              </a:rPr>
              <a:t>  </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113.2 million females ages 12 and older (78.1% in this age group)</a:t>
            </a:r>
            <a:r>
              <a:rPr lang="en-US" sz="1800" kern="100" baseline="30000" dirty="0">
                <a:effectLst/>
                <a:ea typeface="Aptos" panose="020B0004020202020204" pitchFamily="34" charset="0"/>
                <a:cs typeface="Times New Roman" panose="02020603050405020304" pitchFamily="18" charset="0"/>
              </a:rPr>
              <a:t>1,2</a:t>
            </a:r>
            <a:r>
              <a:rPr lang="en-US" sz="1800" kern="100" dirty="0">
                <a:effectLst/>
                <a:ea typeface="Aptos" panose="020B0004020202020204" pitchFamily="34" charset="0"/>
                <a:cs typeface="Times New Roman" panose="02020603050405020304" pitchFamily="18" charset="0"/>
              </a:rPr>
              <a:t>  </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890,000 American Indian or Alaska Native people ages 12 and older (66.5%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10.9 million Asian people ages 12 and older (62.2%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24.5 million Black or African American people ages 12 and older (70.5%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144.3 million White people ages 12 and older (84.7% in this age group)</a:t>
            </a:r>
            <a:r>
              <a:rPr lang="en-US" sz="1800" kern="100" baseline="30000" dirty="0">
                <a:effectLst/>
                <a:ea typeface="Aptos" panose="020B0004020202020204" pitchFamily="34" charset="0"/>
                <a:cs typeface="Times New Roman" panose="02020603050405020304" pitchFamily="18" charset="0"/>
              </a:rPr>
              <a:t>1,2</a:t>
            </a:r>
            <a:r>
              <a:rPr lang="en-US" sz="1800" kern="100" dirty="0">
                <a:effectLst/>
                <a:ea typeface="Aptos" panose="020B0004020202020204" pitchFamily="34" charset="0"/>
                <a:cs typeface="Times New Roman" panose="02020603050405020304" pitchFamily="18" charset="0"/>
              </a:rPr>
              <a:t>  </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4.9 million people of two or more races ages 12 and older (79.8%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37.9 million Hispanic or Latino people ages 12 and older (72.6%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Estimates for Native Hawaiian or other Pacific Islander people ages 12 and older were not presented because they were based on a relatively small number of respondents or had a large margin of error.</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7283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wipe(down)">
                                      <p:cBhvr>
                                        <p:cTn id="25" dur="500"/>
                                        <p:tgtEl>
                                          <p:spTgt spid="3">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wipe(down)">
                                      <p:cBhvr>
                                        <p:cTn id="28" dur="500"/>
                                        <p:tgtEl>
                                          <p:spTgt spid="3">
                                            <p:txEl>
                                              <p:pRg st="7" end="7"/>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wipe(down)">
                                      <p:cBhvr>
                                        <p:cTn id="31" dur="500"/>
                                        <p:tgtEl>
                                          <p:spTgt spid="3">
                                            <p:txEl>
                                              <p:pRg st="8" end="8"/>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wipe(down)">
                                      <p:cBhvr>
                                        <p:cTn id="34" dur="500"/>
                                        <p:tgtEl>
                                          <p:spTgt spid="3">
                                            <p:txEl>
                                              <p:pRg st="9" end="9"/>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ipe(down)">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F1A1C-718A-A1BC-525F-9896258BF3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5F14E8-02D8-B9A3-2B93-8C10F48AE1E6}"/>
              </a:ext>
            </a:extLst>
          </p:cNvPr>
          <p:cNvSpPr>
            <a:spLocks noGrp="1"/>
          </p:cNvSpPr>
          <p:nvPr>
            <p:ph idx="1"/>
          </p:nvPr>
        </p:nvSpPr>
        <p:spPr>
          <a:xfrm>
            <a:off x="595223" y="1095556"/>
            <a:ext cx="10910977" cy="5123130"/>
          </a:xfrm>
        </p:spPr>
        <p:txBody>
          <a:bodyPr>
            <a:normAutofit fontScale="92500" lnSpcReduction="10000"/>
          </a:bodyPr>
          <a:lstStyle/>
          <a:p>
            <a:pPr marL="0" marR="0">
              <a:lnSpc>
                <a:spcPct val="115000"/>
              </a:lnSpc>
              <a:spcBef>
                <a:spcPts val="0"/>
              </a:spcBef>
              <a:spcAft>
                <a:spcPts val="800"/>
              </a:spcAft>
            </a:pPr>
            <a:r>
              <a:rPr lang="en-US" sz="1800" b="1" i="1" kern="100" dirty="0">
                <a:effectLst/>
                <a:ea typeface="Aptos" panose="020B0004020202020204" pitchFamily="34" charset="0"/>
                <a:cs typeface="Times New Roman" panose="02020603050405020304" pitchFamily="18" charset="0"/>
              </a:rPr>
              <a:t>Youth Ages 12 to 17</a:t>
            </a:r>
            <a:endParaRPr lang="en-US" sz="1800" kern="100" dirty="0">
              <a:effectLst/>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ea typeface="Aptos" panose="020B0004020202020204" pitchFamily="34" charset="0"/>
                <a:cs typeface="Times New Roman" panose="02020603050405020304" pitchFamily="18" charset="0"/>
              </a:rPr>
              <a:t>According to the 2023 NSDUH, 5.6 million youth ages 12 to 17 (21.6% in this age group) reported that they drank alcohol at some point in their lifetime.</a:t>
            </a:r>
            <a:r>
              <a:rPr lang="en-US" sz="1800" kern="100" baseline="30000" dirty="0">
                <a:effectLst/>
                <a:ea typeface="Aptos" panose="020B0004020202020204" pitchFamily="34" charset="0"/>
                <a:cs typeface="Times New Roman" panose="02020603050405020304" pitchFamily="18" charset="0"/>
              </a:rPr>
              <a:t>1,2</a:t>
            </a:r>
            <a:r>
              <a:rPr lang="en-US" sz="1800" kern="100" dirty="0">
                <a:effectLst/>
                <a:ea typeface="Aptos" panose="020B0004020202020204" pitchFamily="34" charset="0"/>
                <a:cs typeface="Times New Roman" panose="02020603050405020304" pitchFamily="18" charset="0"/>
              </a:rPr>
              <a:t> This includes:</a:t>
            </a: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2.5 million boys ages 12 to 17 (19.1%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3.1 million girls ages 12 to 17 (24.1%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44,000 American Indian or Alaska Native people ages 12 to 17 (18.5%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175,000 Asian youth ages 12 to 17 (12.0%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541,000 Black or African American youth ages 12 to 17 (15.1%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3.1 million White youth ages 12 to 17 (24.0%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220,000 youth of two or more races ages 12 to 17 (23.7%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1.5 million Hispanic or Latino youth ages 12 to 17 (22.4% in this age group)</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anose="05050102010706020507" pitchFamily="18" charset="2"/>
              <a:buChar char=""/>
              <a:tabLst>
                <a:tab pos="457200" algn="l"/>
              </a:tabLst>
            </a:pPr>
            <a:r>
              <a:rPr lang="en-US" sz="1800" kern="100" dirty="0">
                <a:effectLst/>
                <a:ea typeface="Aptos" panose="020B0004020202020204" pitchFamily="34" charset="0"/>
                <a:cs typeface="Times New Roman" panose="02020603050405020304" pitchFamily="18" charset="0"/>
              </a:rPr>
              <a:t>Estimates for Native Hawaiian or other Pacific Islander youth ages 12 to 17 were not presented because they were based on a relatively small number of respondents or had a large margin of error.</a:t>
            </a:r>
            <a:r>
              <a:rPr lang="en-US" sz="1800" kern="100" baseline="30000" dirty="0">
                <a:effectLst/>
                <a:ea typeface="Aptos" panose="020B0004020202020204" pitchFamily="34" charset="0"/>
                <a:cs typeface="Times New Roman" panose="02020603050405020304" pitchFamily="18" charset="0"/>
              </a:rPr>
              <a:t>1,2</a:t>
            </a:r>
            <a:endParaRPr lang="en-US" sz="1800" kern="100" dirty="0">
              <a:effectLst/>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6166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4" end="4"/>
                                            </p:txEl>
                                          </p:spTgt>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3">
                                            <p:txEl>
                                              <p:pRg st="5" end="5"/>
                                            </p:txEl>
                                          </p:spTgt>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6" end="6"/>
                                            </p:tx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7" end="7"/>
                                            </p:txEl>
                                          </p:spTgt>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7"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58" dur="1000"/>
                                        <p:tgtEl>
                                          <p:spTgt spid="3">
                                            <p:txEl>
                                              <p:pRg st="8" end="8"/>
                                            </p:txEl>
                                          </p:spTgt>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p:cTn id="61"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2"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63"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64" dur="1000"/>
                                        <p:tgtEl>
                                          <p:spTgt spid="3">
                                            <p:txEl>
                                              <p:pRg st="9" end="9"/>
                                            </p:txEl>
                                          </p:spTgt>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p:cTn id="67"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69"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70"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2B2A868B-6BC2-4B3E-98B9-1258F41035DE}"/>
    </a:ext>
  </a:extLst>
</a:theme>
</file>

<file path=docProps/app.xml><?xml version="1.0" encoding="utf-8"?>
<Properties xmlns="http://schemas.openxmlformats.org/officeDocument/2006/extended-properties" xmlns:vt="http://schemas.openxmlformats.org/officeDocument/2006/docPropsVTypes">
  <Template>TM04033937[[fn=Vapor Trail]]</Template>
  <TotalTime>383</TotalTime>
  <Words>1763</Words>
  <Application>Microsoft Office PowerPoint</Application>
  <PresentationFormat>Widescreen</PresentationFormat>
  <Paragraphs>108</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Aptos</vt:lpstr>
      <vt:lpstr>Arial</vt:lpstr>
      <vt:lpstr>Century Gothic</vt:lpstr>
      <vt:lpstr>Roboto</vt:lpstr>
      <vt:lpstr>Symbol</vt:lpstr>
      <vt:lpstr>Vapor Trail</vt:lpstr>
      <vt:lpstr>Hope and Recovery: Understanding Substance Use Disorders and the Vocational Rehabilitation Process</vt:lpstr>
      <vt:lpstr>What to expect?</vt:lpstr>
      <vt:lpstr>What is a substance use disorder (sud)?</vt:lpstr>
      <vt:lpstr>PowerPoint Presentation</vt:lpstr>
      <vt:lpstr>King alcohol</vt:lpstr>
      <vt:lpstr>PowerPoint Presentation</vt:lpstr>
      <vt:lpstr>PowerPoint Presentation</vt:lpstr>
      <vt:lpstr>PowerPoint Presentation</vt:lpstr>
      <vt:lpstr>PowerPoint Presentation</vt:lpstr>
      <vt:lpstr>PowerPoint Presentation</vt:lpstr>
      <vt:lpstr>opioids</vt:lpstr>
      <vt:lpstr>PowerPoint Presentation</vt:lpstr>
      <vt:lpstr>PowerPoint Presentation</vt:lpstr>
      <vt:lpstr>Opioids</vt:lpstr>
      <vt:lpstr>PowerPoint Presentation</vt:lpstr>
      <vt:lpstr>PowerPoint Presentation</vt:lpstr>
      <vt:lpstr>So – what do people look like?</vt:lpstr>
      <vt:lpstr>PowerPoint Presentation</vt:lpstr>
      <vt:lpstr>No one starts out this way</vt:lpstr>
      <vt:lpstr>How does it begin??</vt:lpstr>
      <vt:lpstr>From the mayo clinic…</vt:lpstr>
      <vt:lpstr>There is hope</vt:lpstr>
      <vt:lpstr>Employment services</vt:lpstr>
      <vt:lpstr>So – who’s sober?</vt:lpstr>
      <vt:lpstr>What about everyday people??</vt:lpstr>
      <vt:lpstr>PowerPoint Presentation</vt:lpstr>
      <vt:lpstr>PowerPoint Presentation</vt:lpstr>
      <vt:lpstr>PowerPoint Presentation</vt:lpstr>
      <vt:lpstr>PowerPoint Presentation</vt:lpstr>
      <vt:lpstr>PowerPoint Presentation</vt:lpstr>
      <vt:lpstr>PowerPoint Presentation</vt:lpstr>
      <vt:lpstr>In closing…remember</vt:lpstr>
      <vt:lpstr>Reference list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Sanders, Jonathan (Rehab)</dc:creator>
  <cp:lastModifiedBy>Sanders, Jonathan (Rehab)</cp:lastModifiedBy>
  <cp:revision>30</cp:revision>
  <dcterms:created xsi:type="dcterms:W3CDTF">2025-05-22T12:55:14Z</dcterms:created>
  <dcterms:modified xsi:type="dcterms:W3CDTF">2025-05-29T17:44:59Z</dcterms:modified>
</cp:coreProperties>
</file>